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279" r:id="rId2"/>
    <p:sldId id="295" r:id="rId3"/>
    <p:sldId id="301" r:id="rId4"/>
    <p:sldId id="302" r:id="rId5"/>
    <p:sldId id="303" r:id="rId6"/>
    <p:sldId id="300" r:id="rId7"/>
    <p:sldId id="304" r:id="rId8"/>
    <p:sldId id="305" r:id="rId9"/>
    <p:sldId id="306" r:id="rId10"/>
    <p:sldId id="297" r:id="rId11"/>
    <p:sldId id="307" r:id="rId12"/>
    <p:sldId id="309" r:id="rId13"/>
    <p:sldId id="310" r:id="rId14"/>
    <p:sldId id="313" r:id="rId15"/>
    <p:sldId id="311" r:id="rId16"/>
    <p:sldId id="312" r:id="rId17"/>
    <p:sldId id="316" r:id="rId18"/>
    <p:sldId id="317" r:id="rId19"/>
    <p:sldId id="294" r:id="rId20"/>
  </p:sldIdLst>
  <p:sldSz cx="9144000" cy="6858000" type="screen4x3"/>
  <p:notesSz cx="6735763" cy="9866313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kcja domyślna" id="{59B2DE0F-2F77-4773-BF75-A56BD4011443}">
          <p14:sldIdLst>
            <p14:sldId id="279"/>
            <p14:sldId id="295"/>
            <p14:sldId id="301"/>
            <p14:sldId id="302"/>
            <p14:sldId id="303"/>
            <p14:sldId id="300"/>
            <p14:sldId id="304"/>
            <p14:sldId id="305"/>
            <p14:sldId id="306"/>
            <p14:sldId id="297"/>
            <p14:sldId id="307"/>
            <p14:sldId id="309"/>
            <p14:sldId id="310"/>
            <p14:sldId id="313"/>
            <p14:sldId id="311"/>
            <p14:sldId id="312"/>
            <p14:sldId id="316"/>
            <p14:sldId id="317"/>
            <p14:sldId id="29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44" y="-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800" b="1" dirty="0" err="1" smtClean="0">
                <a:solidFill>
                  <a:schemeClr val="tx1"/>
                </a:solidFill>
              </a:rPr>
              <a:t>Wartość</a:t>
            </a:r>
            <a:r>
              <a:rPr lang="en-US" sz="1800" b="1" dirty="0" smtClean="0">
                <a:solidFill>
                  <a:schemeClr val="tx1"/>
                </a:solidFill>
              </a:rPr>
              <a:t> </a:t>
            </a:r>
            <a:r>
              <a:rPr lang="en-US" sz="1800" b="1" dirty="0" err="1">
                <a:solidFill>
                  <a:schemeClr val="tx1"/>
                </a:solidFill>
              </a:rPr>
              <a:t>zrealizowanych</a:t>
            </a:r>
            <a:r>
              <a:rPr lang="en-US" sz="1800" b="1" dirty="0">
                <a:solidFill>
                  <a:schemeClr val="tx1"/>
                </a:solidFill>
              </a:rPr>
              <a:t> </a:t>
            </a:r>
            <a:r>
              <a:rPr lang="en-US" sz="1800" b="1" dirty="0" err="1" smtClean="0">
                <a:solidFill>
                  <a:schemeClr val="tx1"/>
                </a:solidFill>
              </a:rPr>
              <a:t>zadań</a:t>
            </a:r>
            <a:endParaRPr lang="pl-PL" sz="1800" b="1" dirty="0" smtClean="0">
              <a:solidFill>
                <a:schemeClr val="tx1"/>
              </a:solidFill>
            </a:endParaRPr>
          </a:p>
          <a:p>
            <a:pPr>
              <a:defRPr/>
            </a:pPr>
            <a:r>
              <a:rPr lang="pl-PL" sz="1800" b="1" dirty="0" smtClean="0">
                <a:solidFill>
                  <a:schemeClr val="tx1"/>
                </a:solidFill>
              </a:rPr>
              <a:t>18 855 199,62 </a:t>
            </a:r>
            <a:r>
              <a:rPr lang="pl-PL" sz="1800" b="1" dirty="0">
                <a:solidFill>
                  <a:schemeClr val="tx1"/>
                </a:solidFill>
              </a:rPr>
              <a:t>€</a:t>
            </a:r>
          </a:p>
          <a:p>
            <a:pPr>
              <a:defRPr/>
            </a:pPr>
            <a:r>
              <a:rPr lang="pl-PL" sz="1800" b="1" dirty="0">
                <a:solidFill>
                  <a:schemeClr val="tx1"/>
                </a:solidFill>
              </a:rPr>
              <a:t>dofinansowanie środkami EFRR </a:t>
            </a:r>
            <a:r>
              <a:rPr lang="pl-PL" sz="1800" b="1" dirty="0" smtClean="0">
                <a:solidFill>
                  <a:schemeClr val="tx1"/>
                </a:solidFill>
              </a:rPr>
              <a:t>(85 %)</a:t>
            </a:r>
          </a:p>
          <a:p>
            <a:pPr>
              <a:defRPr/>
            </a:pPr>
            <a:r>
              <a:rPr lang="pl-PL" sz="1800" b="1" dirty="0" smtClean="0">
                <a:solidFill>
                  <a:schemeClr val="tx1"/>
                </a:solidFill>
              </a:rPr>
              <a:t>16 027 235,38 €</a:t>
            </a:r>
            <a:endParaRPr lang="en-US" sz="1800" b="1" dirty="0">
              <a:solidFill>
                <a:schemeClr val="tx1"/>
              </a:solidFill>
            </a:endParaRPr>
          </a:p>
        </c:rich>
      </c:tx>
      <c:layout>
        <c:manualLayout>
          <c:xMode val="edge"/>
          <c:yMode val="edge"/>
          <c:x val="0.18252998283933727"/>
          <c:y val="5.039122637167298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l-PL"/>
        </a:p>
      </c:txPr>
    </c:title>
    <c:autoTitleDeleted val="0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-8.4785995629070132E-2"/>
                  <c:y val="-8.462243172275391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9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pl-PL"/>
                      <a:t>Od zamku Frydlant do zamku Czocha</a:t>
                    </a:r>
                  </a:p>
                  <a:p>
                    <a:pPr>
                      <a:defRPr/>
                    </a:pPr>
                    <a:fld id="{DB60D18F-9856-4DA7-B71F-AFF42F133F2E}" type="VALUE">
                      <a:rPr lang="pl-PL"/>
                      <a:pPr>
                        <a:defRPr/>
                      </a:pPr>
                      <a:t>[WARTOŚĆ]</a:t>
                    </a:fld>
                    <a:r>
                      <a:rPr lang="pl-PL"/>
                      <a:t> €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42083333333333328"/>
                      <c:h val="0.13541666666666666"/>
                    </c:manualLayout>
                  </c15:layout>
                  <c15:dlblFieldTable/>
                  <c15:showDataLabelsRange val="0"/>
                </c:ext>
              </c:extLst>
            </c:dLbl>
            <c:dLbl>
              <c:idx val="1"/>
              <c:layout>
                <c:manualLayout>
                  <c:x val="5.9847172529608007E-2"/>
                  <c:y val="-0.1327169494765893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9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pl-PL" dirty="0"/>
                      <a:t>Ziemia </a:t>
                    </a:r>
                    <a:r>
                      <a:rPr lang="pl-PL" dirty="0" err="1"/>
                      <a:t>broumowska</a:t>
                    </a:r>
                    <a:r>
                      <a:rPr lang="pl-PL" dirty="0"/>
                      <a:t> i region kłodzko- wałbrzyski </a:t>
                    </a:r>
                  </a:p>
                  <a:p>
                    <a:pPr>
                      <a:defRPr/>
                    </a:pPr>
                    <a:r>
                      <a:rPr lang="pl-PL" dirty="0" smtClean="0"/>
                      <a:t>                                   </a:t>
                    </a:r>
                    <a:fld id="{91B4027A-03F7-4A88-8011-C2C0CA6A3488}" type="VALUE">
                      <a:rPr lang="pl-PL" smtClean="0"/>
                      <a:pPr>
                        <a:defRPr/>
                      </a:pPr>
                      <a:t>[WARTOŚĆ]</a:t>
                    </a:fld>
                    <a:r>
                      <a:rPr lang="pl-PL" dirty="0" smtClean="0"/>
                      <a:t> €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47023594691213111"/>
                      <c:h val="0.14297648669167806"/>
                    </c:manualLayout>
                  </c15:layout>
                  <c15:dlblFieldTable/>
                  <c15:showDataLabelsRange val="0"/>
                </c:ext>
              </c:extLst>
            </c:dLbl>
            <c:dLbl>
              <c:idx val="2"/>
              <c:layout>
                <c:manualLayout>
                  <c:x val="1.6437581713332716E-2"/>
                  <c:y val="0.1376049706999046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9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pl-PL" dirty="0"/>
                      <a:t>Poprawa dostępności-Masyw Śnieżnika I </a:t>
                    </a:r>
                  </a:p>
                  <a:p>
                    <a:pPr>
                      <a:defRPr/>
                    </a:pPr>
                    <a:r>
                      <a:rPr lang="pl-PL" dirty="0" smtClean="0"/>
                      <a:t>              </a:t>
                    </a:r>
                    <a:fld id="{A45F2DD2-10B1-46E3-996B-CAA31FE3FDC3}" type="VALUE">
                      <a:rPr lang="pl-PL" smtClean="0"/>
                      <a:pPr>
                        <a:defRPr/>
                      </a:pPr>
                      <a:t>[WARTOŚĆ]</a:t>
                    </a:fld>
                    <a:r>
                      <a:rPr lang="pl-PL" dirty="0" smtClean="0"/>
                      <a:t> </a:t>
                    </a:r>
                    <a:r>
                      <a:rPr lang="pl-PL" dirty="0"/>
                      <a:t>€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70737049083913295"/>
                      <c:h val="0.12493078370480878"/>
                    </c:manualLayout>
                  </c15:layout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val>
            <c:numRef>
              <c:f>Arkusz1!$B$9:$B$11</c:f>
              <c:numCache>
                <c:formatCode>0.00</c:formatCode>
                <c:ptCount val="3"/>
                <c:pt idx="0">
                  <c:v>10000000</c:v>
                </c:pt>
                <c:pt idx="1">
                  <c:v>4863691.37</c:v>
                </c:pt>
                <c:pt idx="2">
                  <c:v>3991508.25</c:v>
                </c:pt>
              </c:numCache>
            </c:numRef>
          </c:val>
        </c:ser>
        <c:ser>
          <c:idx val="1"/>
          <c:order val="1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val>
            <c:numRef>
              <c:f>Arkusz1!$C$9:$C$11</c:f>
              <c:numCache>
                <c:formatCode>0.00</c:formatCode>
                <c:ptCount val="3"/>
                <c:pt idx="0">
                  <c:v>85</c:v>
                </c:pt>
                <c:pt idx="1">
                  <c:v>85.006491067709348</c:v>
                </c:pt>
                <c:pt idx="2">
                  <c:v>84.999999937367036</c:v>
                </c:pt>
              </c:numCache>
            </c:numRef>
          </c:val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b="1" dirty="0"/>
              <a:t> </a:t>
            </a:r>
            <a:r>
              <a:rPr lang="pl-PL" sz="1800" b="1" dirty="0">
                <a:solidFill>
                  <a:schemeClr val="tx1"/>
                </a:solidFill>
              </a:rPr>
              <a:t>71,343 km </a:t>
            </a:r>
            <a:r>
              <a:rPr lang="pl-PL" sz="1800" dirty="0">
                <a:solidFill>
                  <a:schemeClr val="tx1"/>
                </a:solidFill>
              </a:rPr>
              <a:t>wyremontowanych dróg </a:t>
            </a:r>
          </a:p>
        </c:rich>
      </c:tx>
      <c:layout>
        <c:manualLayout>
          <c:xMode val="edge"/>
          <c:yMode val="edge"/>
          <c:x val="0.20997222222222223"/>
          <c:y val="2.777777777777777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l-PL"/>
        </a:p>
      </c:txPr>
    </c:title>
    <c:autoTitleDeleted val="0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-4.4444335083114711E-2"/>
                  <c:y val="-7.6388888888888978E-2"/>
                </c:manualLayout>
              </c:layout>
              <c:tx>
                <c:rich>
                  <a:bodyPr rot="0" spcFirstLastPara="1" vertOverflow="clip" horzOverflow="clip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900" b="0" i="0" u="none" strike="noStrike" kern="1200" baseline="0">
                        <a:solidFill>
                          <a:schemeClr val="dk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pl-PL"/>
                      <a:t>Od</a:t>
                    </a:r>
                    <a:r>
                      <a:rPr lang="pl-PL" baseline="0"/>
                      <a:t> zamku Frydlant do zamku Czocha</a:t>
                    </a:r>
                  </a:p>
                  <a:p>
                    <a:pPr>
                      <a:defRPr/>
                    </a:pPr>
                    <a:fld id="{126E37A5-DF38-4285-85C1-8108E30AA97B}" type="CATEGORYNAME">
                      <a:rPr lang="pl-PL"/>
                      <a:pPr>
                        <a:defRPr/>
                      </a:pPr>
                      <a:t>[NAZWA KATEGORII]</a:t>
                    </a:fld>
                    <a:r>
                      <a:rPr lang="pl-PL"/>
                      <a:t>km  (</a:t>
                    </a:r>
                    <a:fld id="{AEDA58DF-7F34-4596-BAAC-83C0225DB25A}" type="PERCENTAGE">
                      <a:rPr lang="pl-PL" baseline="0"/>
                      <a:pPr>
                        <a:defRPr/>
                      </a:pPr>
                      <a:t>[PROCENTOWE]</a:t>
                    </a:fld>
                    <a:r>
                      <a:rPr lang="pl-PL" baseline="0"/>
                      <a:t>)</a:t>
                    </a:r>
                  </a:p>
                </c:rich>
              </c:tx>
              <c:spPr>
                <a:solidFill>
                  <a:sysClr val="window" lastClr="FFFFFF"/>
                </a:solidFill>
                <a:ln>
                  <a:solidFill>
                    <a:sysClr val="windowText" lastClr="000000">
                      <a:lumMod val="25000"/>
                      <a:lumOff val="75000"/>
                    </a:sysClr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42409426946631668"/>
                      <c:h val="0.12727179935841354"/>
                    </c:manualLayout>
                  </c15:layout>
                  <c15:dlblFieldTable/>
                  <c15:showDataLabelsRange val="0"/>
                </c:ext>
              </c:extLst>
            </c:dLbl>
            <c:dLbl>
              <c:idx val="1"/>
              <c:layout>
                <c:manualLayout>
                  <c:x val="1.8846161873440199E-2"/>
                  <c:y val="-1.6722017804192846E-2"/>
                </c:manualLayout>
              </c:layout>
              <c:tx>
                <c:rich>
                  <a:bodyPr rot="0" spcFirstLastPara="1" vertOverflow="clip" horzOverflow="clip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900" b="0" i="0" u="none" strike="noStrike" kern="1200" baseline="0">
                        <a:solidFill>
                          <a:schemeClr val="dk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pl-PL"/>
                      <a:t>Ziemia broumowska i region kłodzko-wałbrzyski </a:t>
                    </a:r>
                  </a:p>
                  <a:p>
                    <a:pPr>
                      <a:defRPr/>
                    </a:pPr>
                    <a:fld id="{C8EDD22B-CBD6-4307-8103-EE04BE917E23}" type="CATEGORYNAME">
                      <a:rPr lang="pl-PL"/>
                      <a:pPr>
                        <a:defRPr/>
                      </a:pPr>
                      <a:t>[NAZWA KATEGORII]</a:t>
                    </a:fld>
                    <a:r>
                      <a:rPr lang="pl-PL"/>
                      <a:t> km (</a:t>
                    </a:r>
                    <a:fld id="{B582247E-E08D-4238-BBCE-91CB5751BEC0}" type="PERCENTAGE">
                      <a:rPr lang="pl-PL" baseline="0"/>
                      <a:pPr>
                        <a:defRPr/>
                      </a:pPr>
                      <a:t>[PROCENTOWE]</a:t>
                    </a:fld>
                    <a:r>
                      <a:rPr lang="pl-PL" baseline="0"/>
                      <a:t>)</a:t>
                    </a:r>
                  </a:p>
                </c:rich>
              </c:tx>
              <c:spPr>
                <a:solidFill>
                  <a:sysClr val="window" lastClr="FFFFFF"/>
                </a:solidFill>
                <a:ln>
                  <a:solidFill>
                    <a:sysClr val="windowText" lastClr="000000">
                      <a:lumMod val="25000"/>
                      <a:lumOff val="75000"/>
                    </a:sysClr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45213289012009616"/>
                      <c:h val="0.14365540489516451"/>
                    </c:manualLayout>
                  </c15:layout>
                  <c15:dlblFieldTable/>
                  <c15:showDataLabelsRange val="0"/>
                </c:ext>
              </c:extLst>
            </c:dLbl>
            <c:dLbl>
              <c:idx val="2"/>
              <c:layout>
                <c:manualLayout>
                  <c:x val="5.5555555555555552E-2"/>
                  <c:y val="0.12037073490813649"/>
                </c:manualLayout>
              </c:layout>
              <c:tx>
                <c:rich>
                  <a:bodyPr rot="0" spcFirstLastPara="1" vertOverflow="clip" horzOverflow="clip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900" b="0" i="0" u="none" strike="noStrike" kern="1200" baseline="0">
                        <a:solidFill>
                          <a:schemeClr val="dk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pl-PL"/>
                      <a:t>Poprawa dostępności-Masyw Śnieżnika I</a:t>
                    </a:r>
                  </a:p>
                  <a:p>
                    <a:pPr>
                      <a:defRPr/>
                    </a:pPr>
                    <a:fld id="{9757B5CD-CE29-4109-A587-AB35E16DB8FF}" type="CATEGORYNAME">
                      <a:rPr lang="pl-PL"/>
                      <a:pPr>
                        <a:defRPr/>
                      </a:pPr>
                      <a:t>[NAZWA KATEGORII]</a:t>
                    </a:fld>
                    <a:r>
                      <a:rPr lang="pl-PL"/>
                      <a:t> km   (</a:t>
                    </a:r>
                    <a:fld id="{4EB890D7-183F-4A34-9D06-E59B39443E4D}" type="PERCENTAGE">
                      <a:rPr lang="pl-PL" baseline="0"/>
                      <a:pPr>
                        <a:defRPr/>
                      </a:pPr>
                      <a:t>[PROCENTOWE]</a:t>
                    </a:fld>
                    <a:r>
                      <a:rPr lang="pl-PL" baseline="0"/>
                      <a:t>)</a:t>
                    </a:r>
                  </a:p>
                </c:rich>
              </c:tx>
              <c:spPr>
                <a:solidFill>
                  <a:sysClr val="window" lastClr="FFFFFF"/>
                </a:solidFill>
                <a:ln>
                  <a:solidFill>
                    <a:sysClr val="windowText" lastClr="000000">
                      <a:lumMod val="25000"/>
                      <a:lumOff val="75000"/>
                    </a:sysClr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42748972003499563"/>
                      <c:h val="0.1184394138232721"/>
                    </c:manualLayout>
                  </c15:layout>
                  <c15:dlblFieldTable/>
                  <c15:showDataLabelsRange val="0"/>
                </c:ext>
              </c:extLst>
            </c:dLbl>
            <c:spPr>
              <a:solidFill>
                <a:sysClr val="window" lastClr="FFFFFF"/>
              </a:solidFill>
              <a:ln>
                <a:solidFill>
                  <a:sysClr val="windowText" lastClr="000000">
                    <a:lumMod val="25000"/>
                    <a:lumOff val="75000"/>
                  </a:sys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numRef>
              <c:f>Arkusz1!$B$2:$B$4</c:f>
              <c:numCache>
                <c:formatCode>0.00</c:formatCode>
                <c:ptCount val="3"/>
                <c:pt idx="0">
                  <c:v>44.22</c:v>
                </c:pt>
                <c:pt idx="1">
                  <c:v>15.343</c:v>
                </c:pt>
                <c:pt idx="2">
                  <c:v>11.78</c:v>
                </c:pt>
              </c:numCache>
            </c:numRef>
          </c:cat>
          <c:val>
            <c:numRef>
              <c:f>Arkusz1!$C$2:$C$4</c:f>
              <c:numCache>
                <c:formatCode>0.00</c:formatCode>
                <c:ptCount val="3"/>
                <c:pt idx="0">
                  <c:v>61.982254741179929</c:v>
                </c:pt>
                <c:pt idx="1">
                  <c:v>21.505964145045763</c:v>
                </c:pt>
                <c:pt idx="2">
                  <c:v>16.511781113774298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14763" y="0"/>
            <a:ext cx="2919412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C5B89C-D4DD-4D3A-9B7A-F544F23FF727}" type="datetimeFigureOut">
              <a:rPr lang="pl-PL" smtClean="0"/>
              <a:pPr/>
              <a:t>2019-12-03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1147763" y="1233488"/>
            <a:ext cx="4440237" cy="3328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73100" y="4748213"/>
            <a:ext cx="5389563" cy="38846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9371013"/>
            <a:ext cx="2919413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14763" y="9371013"/>
            <a:ext cx="2919412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0BFACB-4491-47EF-BD8A-0FF11EC7EE08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7290461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0BFACB-4491-47EF-BD8A-0FF11EC7EE08}" type="slidenum">
              <a:rPr lang="pl-PL" smtClean="0"/>
              <a:pPr/>
              <a:t>10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7894258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0BFACB-4491-47EF-BD8A-0FF11EC7EE08}" type="slidenum">
              <a:rPr lang="pl-PL" smtClean="0"/>
              <a:pPr/>
              <a:t>13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0135959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0FE4BA-04FC-426F-99DB-272A7E828CE5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40162022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28BC15-A9CD-48BA-9FC9-0A6549D40A6E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20993892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9C0755-23F1-4D1B-B100-CA4186BA97CB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14353155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7A4EB5-72DA-423D-9AFF-C6D0E3DB5840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28640167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23888" y="1709740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623888" y="4589465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368987-3D57-4604-B9E4-59D1BA88A74F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33925900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091C95-A706-48AD-B245-22B761C7E147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688609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30238" y="365127"/>
            <a:ext cx="78867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630239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30239" y="2505075"/>
            <a:ext cx="3868737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A42FE7-A760-44E4-91EB-1D3A9622FBDF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3389753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C6C497-4F0D-46A1-8272-F1B14C1FA9D8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13462367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8BCFA0-F888-4546-860A-3C0C519A0BF7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21730496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30239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887788" y="987427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630239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1E80E5-1957-4110-A6AA-162B57F2D1AD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19911632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30239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3887788" y="987427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l-PL" noProof="0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630239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F5A81D-3427-4A98-B954-6DA9C978CCA3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20038465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l-PL" altLang="pl-PL"/>
              <a:t>Kliknij, aby edytować styl wzorca tytułu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l-PL" altLang="pl-PL"/>
              <a:t>Kliknij, aby edytować style wzorca tekstu</a:t>
            </a:r>
          </a:p>
          <a:p>
            <a:pPr lvl="1"/>
            <a:r>
              <a:rPr lang="pl-PL" altLang="pl-PL"/>
              <a:t>Drugi poziom</a:t>
            </a:r>
          </a:p>
          <a:p>
            <a:pPr lvl="2"/>
            <a:r>
              <a:rPr lang="pl-PL" altLang="pl-PL"/>
              <a:t>Trzeci poziom</a:t>
            </a:r>
          </a:p>
          <a:p>
            <a:pPr lvl="3"/>
            <a:r>
              <a:rPr lang="pl-PL" altLang="pl-PL"/>
              <a:t>Czwarty poziom</a:t>
            </a:r>
          </a:p>
          <a:p>
            <a:pPr lvl="4"/>
            <a:r>
              <a:rPr lang="pl-PL" altLang="pl-PL"/>
              <a:t>Piąty poziom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pPr>
              <a:defRPr/>
            </a:pPr>
            <a:endParaRPr lang="pl-PL" altLang="pl-PL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>
              <a:defRPr/>
            </a:pPr>
            <a:endParaRPr lang="pl-PL" altLang="pl-PL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>
              <a:defRPr/>
            </a:pPr>
            <a:fld id="{66171627-A74F-4E9B-B69B-71C339D2B368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2197921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1.jpe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.jpeg"/><Relationship Id="rId7" Type="http://schemas.openxmlformats.org/officeDocument/2006/relationships/image" Target="../media/image1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Relationship Id="rId9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2.xml"/><Relationship Id="rId5" Type="http://schemas.openxmlformats.org/officeDocument/2006/relationships/chart" Target="../charts/chart1.xml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8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Moje dokumenty\Moje obrazy\mapy 2010\mapy marzec\DS - kontur. poma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9600" y="0"/>
            <a:ext cx="7162800" cy="685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Picture 3" descr="D:\Moje dokumenty\Moje obrazy\UMWD - herb, logo aktualne\logotyp UMW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188640"/>
            <a:ext cx="1140861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85786" y="188640"/>
            <a:ext cx="1058213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Prostokąt 5"/>
          <p:cNvSpPr/>
          <p:nvPr/>
        </p:nvSpPr>
        <p:spPr>
          <a:xfrm>
            <a:off x="1009600" y="1772816"/>
            <a:ext cx="71628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endParaRPr lang="pl-PL" sz="3200" b="1" dirty="0" smtClean="0">
              <a:ln w="9525">
                <a:solidFill>
                  <a:schemeClr val="bg1"/>
                </a:solidFill>
                <a:prstDash val="solid"/>
              </a:ln>
              <a:latin typeface="Arial Black" panose="020B0A04020102020204" pitchFamily="34" charset="0"/>
              <a:cs typeface="Aharoni" panose="02010803020104030203" pitchFamily="2" charset="-79"/>
            </a:endParaRPr>
          </a:p>
          <a:p>
            <a:pPr algn="ctr">
              <a:defRPr/>
            </a:pPr>
            <a:endParaRPr lang="pl-PL" sz="3200" b="1" dirty="0">
              <a:ln w="9525">
                <a:solidFill>
                  <a:schemeClr val="bg1"/>
                </a:solidFill>
                <a:prstDash val="solid"/>
              </a:ln>
              <a:latin typeface="Arial Black" panose="020B0A04020102020204" pitchFamily="34" charset="0"/>
              <a:cs typeface="Aharoni" panose="02010803020104030203" pitchFamily="2" charset="-79"/>
            </a:endParaRPr>
          </a:p>
        </p:txBody>
      </p:sp>
      <p:pic>
        <p:nvPicPr>
          <p:cNvPr id="8" name="Obraz 7">
            <a:extLst>
              <a:ext uri="{FF2B5EF4-FFF2-40B4-BE49-F238E27FC236}">
                <a16:creationId xmlns="" xmlns:a16="http://schemas.microsoft.com/office/drawing/2014/main" id="{EED0FAD6-DD60-4D7A-A354-1A0FD26D5CC5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059832" y="153609"/>
            <a:ext cx="3456384" cy="467079"/>
          </a:xfrm>
          <a:prstGeom prst="rect">
            <a:avLst/>
          </a:prstGeom>
        </p:spPr>
      </p:pic>
      <p:sp>
        <p:nvSpPr>
          <p:cNvPr id="5" name="Tytuł 4"/>
          <p:cNvSpPr>
            <a:spLocks noGrp="1"/>
          </p:cNvSpPr>
          <p:nvPr>
            <p:ph type="ctrTitle"/>
          </p:nvPr>
        </p:nvSpPr>
        <p:spPr>
          <a:xfrm>
            <a:off x="179512" y="1122362"/>
            <a:ext cx="8640960" cy="3818805"/>
          </a:xfrm>
        </p:spPr>
        <p:txBody>
          <a:bodyPr/>
          <a:lstStyle/>
          <a:p>
            <a:r>
              <a:rPr lang="pl-PL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Transport </a:t>
            </a:r>
            <a:br>
              <a:rPr lang="pl-PL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</a:br>
            <a:r>
              <a:rPr lang="pl-PL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na </a:t>
            </a:r>
            <a:br>
              <a:rPr lang="pl-PL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</a:br>
            <a:r>
              <a:rPr lang="pl-PL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czesko-polskim pograniczu</a:t>
            </a:r>
            <a:endParaRPr lang="pl-PL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9" name="Podtytuł 8"/>
          <p:cNvSpPr>
            <a:spLocks noGrp="1"/>
          </p:cNvSpPr>
          <p:nvPr>
            <p:ph type="subTitle" idx="1"/>
          </p:nvPr>
        </p:nvSpPr>
        <p:spPr>
          <a:xfrm>
            <a:off x="1122358" y="6198990"/>
            <a:ext cx="6858000" cy="3111945"/>
          </a:xfrm>
        </p:spPr>
        <p:txBody>
          <a:bodyPr/>
          <a:lstStyle/>
          <a:p>
            <a:r>
              <a:rPr lang="pl-PL" altLang="pl-PL" dirty="0">
                <a:latin typeface="Arial Black" pitchFamily="34" charset="0"/>
              </a:rPr>
              <a:t>Wrocław, </a:t>
            </a:r>
            <a:r>
              <a:rPr lang="pl-PL" altLang="pl-PL" dirty="0" smtClean="0">
                <a:latin typeface="Arial Black" pitchFamily="34" charset="0"/>
              </a:rPr>
              <a:t>11 </a:t>
            </a:r>
            <a:r>
              <a:rPr lang="pl-PL" altLang="pl-PL" dirty="0">
                <a:latin typeface="Arial Black" pitchFamily="34" charset="0"/>
              </a:rPr>
              <a:t>grudnia 2019 r.</a:t>
            </a:r>
          </a:p>
          <a:p>
            <a:endParaRPr lang="pl-P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Moje dokumenty\Moje obrazy\mapy 2010\mapy marzec\DS - kontur. poma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9600" y="0"/>
            <a:ext cx="7162800" cy="685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Picture 3" descr="D:\Moje dokumenty\Moje obrazy\UMWD - herb, logo aktualne\logotyp UMWD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" y="188640"/>
            <a:ext cx="1140861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85786" y="188640"/>
            <a:ext cx="1058213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Prostokąt 5"/>
          <p:cNvSpPr/>
          <p:nvPr/>
        </p:nvSpPr>
        <p:spPr>
          <a:xfrm>
            <a:off x="1009600" y="1772816"/>
            <a:ext cx="71628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endParaRPr lang="pl-PL" sz="3200" b="1" dirty="0" smtClean="0">
              <a:ln w="9525">
                <a:solidFill>
                  <a:schemeClr val="bg1"/>
                </a:solidFill>
                <a:prstDash val="solid"/>
              </a:ln>
              <a:latin typeface="Arial Black" panose="020B0A04020102020204" pitchFamily="34" charset="0"/>
              <a:cs typeface="Aharoni" panose="02010803020104030203" pitchFamily="2" charset="-79"/>
            </a:endParaRPr>
          </a:p>
          <a:p>
            <a:pPr algn="ctr">
              <a:defRPr/>
            </a:pPr>
            <a:endParaRPr lang="pl-PL" sz="3200" b="1" dirty="0">
              <a:ln w="9525">
                <a:solidFill>
                  <a:schemeClr val="bg1"/>
                </a:solidFill>
                <a:prstDash val="solid"/>
              </a:ln>
              <a:latin typeface="Arial Black" panose="020B0A04020102020204" pitchFamily="34" charset="0"/>
              <a:cs typeface="Aharoni" panose="02010803020104030203" pitchFamily="2" charset="-79"/>
            </a:endParaRPr>
          </a:p>
        </p:txBody>
      </p:sp>
      <p:pic>
        <p:nvPicPr>
          <p:cNvPr id="8" name="Obraz 7">
            <a:extLst>
              <a:ext uri="{FF2B5EF4-FFF2-40B4-BE49-F238E27FC236}">
                <a16:creationId xmlns="" xmlns:a16="http://schemas.microsoft.com/office/drawing/2014/main" id="{EED0FAD6-DD60-4D7A-A354-1A0FD26D5CC5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059832" y="153609"/>
            <a:ext cx="3456384" cy="467079"/>
          </a:xfrm>
          <a:prstGeom prst="rect">
            <a:avLst/>
          </a:prstGeom>
        </p:spPr>
      </p:pic>
      <p:sp>
        <p:nvSpPr>
          <p:cNvPr id="7" name="Tytuł 6"/>
          <p:cNvSpPr>
            <a:spLocks noGrp="1"/>
          </p:cNvSpPr>
          <p:nvPr>
            <p:ph type="ctrTitle"/>
          </p:nvPr>
        </p:nvSpPr>
        <p:spPr>
          <a:xfrm>
            <a:off x="1135499" y="1005933"/>
            <a:ext cx="8008499" cy="2387600"/>
          </a:xfrm>
        </p:spPr>
        <p:txBody>
          <a:bodyPr/>
          <a:lstStyle/>
          <a:p>
            <a:pPr algn="l"/>
            <a:r>
              <a:rPr lang="pl-PL" sz="2800" b="1" dirty="0">
                <a:latin typeface="Calibri" panose="020F0502020204030204" pitchFamily="34" charset="0"/>
              </a:rPr>
              <a:t>Całkowita długość </a:t>
            </a:r>
            <a:r>
              <a:rPr lang="pl-PL" sz="2800" b="1" dirty="0" smtClean="0">
                <a:latin typeface="Calibri" panose="020F0502020204030204" pitchFamily="34" charset="0"/>
              </a:rPr>
              <a:t>przebudowanych</a:t>
            </a:r>
            <a:br>
              <a:rPr lang="pl-PL" sz="2800" b="1" dirty="0" smtClean="0">
                <a:latin typeface="Calibri" panose="020F0502020204030204" pitchFamily="34" charset="0"/>
              </a:rPr>
            </a:br>
            <a:r>
              <a:rPr lang="pl-PL" sz="2800" b="1" dirty="0" smtClean="0">
                <a:latin typeface="Calibri" panose="020F0502020204030204" pitchFamily="34" charset="0"/>
              </a:rPr>
              <a:t>lub </a:t>
            </a:r>
            <a:r>
              <a:rPr lang="pl-PL" sz="2800" b="1" dirty="0">
                <a:latin typeface="Calibri" panose="020F0502020204030204" pitchFamily="34" charset="0"/>
              </a:rPr>
              <a:t>zmodernizowanych </a:t>
            </a:r>
            <a:r>
              <a:rPr lang="pl-PL" sz="2800" b="1" dirty="0" smtClean="0">
                <a:latin typeface="Calibri" panose="020F0502020204030204" pitchFamily="34" charset="0"/>
              </a:rPr>
              <a:t>dróg </a:t>
            </a:r>
            <a:r>
              <a:rPr lang="pl-PL" sz="2800" b="1" dirty="0">
                <a:latin typeface="Calibri" panose="020F0502020204030204" pitchFamily="34" charset="0"/>
              </a:rPr>
              <a:t/>
            </a:r>
            <a:br>
              <a:rPr lang="pl-PL" sz="2800" b="1" dirty="0">
                <a:latin typeface="Calibri" panose="020F0502020204030204" pitchFamily="34" charset="0"/>
              </a:rPr>
            </a:br>
            <a:r>
              <a:rPr lang="pl-PL" sz="2000" b="1" dirty="0">
                <a:latin typeface="Calibri" panose="020F0502020204030204" pitchFamily="34" charset="0"/>
              </a:rPr>
              <a:t>Województwo Dolnośląskie </a:t>
            </a:r>
            <a:r>
              <a:rPr lang="pl-PL" sz="2000" b="1" dirty="0" smtClean="0">
                <a:latin typeface="Calibri" panose="020F0502020204030204" pitchFamily="34" charset="0"/>
              </a:rPr>
              <a:t>-  </a:t>
            </a:r>
            <a:r>
              <a:rPr lang="pl-PL" sz="2000" b="1" dirty="0">
                <a:latin typeface="Calibri" panose="020F0502020204030204" pitchFamily="34" charset="0"/>
              </a:rPr>
              <a:t>15,083 km,</a:t>
            </a:r>
            <a:br>
              <a:rPr lang="pl-PL" sz="2000" b="1" dirty="0">
                <a:latin typeface="Calibri" panose="020F0502020204030204" pitchFamily="34" charset="0"/>
              </a:rPr>
            </a:br>
            <a:r>
              <a:rPr lang="pl-PL" sz="2000" b="1" dirty="0">
                <a:latin typeface="Calibri" panose="020F0502020204030204" pitchFamily="34" charset="0"/>
              </a:rPr>
              <a:t>Kraj </a:t>
            </a:r>
            <a:r>
              <a:rPr lang="pl-PL" sz="2000" b="1" dirty="0" err="1" smtClean="0">
                <a:latin typeface="Calibri" panose="020F0502020204030204" pitchFamily="34" charset="0"/>
              </a:rPr>
              <a:t>Kralowohradecki</a:t>
            </a:r>
            <a:r>
              <a:rPr lang="pl-PL" sz="2000" b="1" dirty="0" smtClean="0">
                <a:latin typeface="Calibri" panose="020F0502020204030204" pitchFamily="34" charset="0"/>
              </a:rPr>
              <a:t> -  </a:t>
            </a:r>
            <a:r>
              <a:rPr lang="pl-PL" sz="2000" b="1" dirty="0">
                <a:latin typeface="Calibri" panose="020F0502020204030204" pitchFamily="34" charset="0"/>
              </a:rPr>
              <a:t>15,995 km,</a:t>
            </a:r>
            <a:br>
              <a:rPr lang="pl-PL" sz="2000" b="1" dirty="0">
                <a:latin typeface="Calibri" panose="020F0502020204030204" pitchFamily="34" charset="0"/>
              </a:rPr>
            </a:br>
            <a:r>
              <a:rPr lang="pl-PL" sz="2000" b="1" dirty="0">
                <a:latin typeface="Calibri" panose="020F0502020204030204" pitchFamily="34" charset="0"/>
              </a:rPr>
              <a:t>Gmina </a:t>
            </a:r>
            <a:r>
              <a:rPr lang="pl-PL" sz="2000" b="1" dirty="0" smtClean="0">
                <a:latin typeface="Calibri" panose="020F0502020204030204" pitchFamily="34" charset="0"/>
              </a:rPr>
              <a:t>Radków -  </a:t>
            </a:r>
            <a:r>
              <a:rPr lang="pl-PL" sz="2000" b="1" dirty="0">
                <a:latin typeface="Calibri" panose="020F0502020204030204" pitchFamily="34" charset="0"/>
              </a:rPr>
              <a:t>0,980 km. </a:t>
            </a:r>
            <a:r>
              <a:rPr lang="pl-PL" b="1" dirty="0">
                <a:latin typeface="Calibri" panose="020F0502020204030204" pitchFamily="34" charset="0"/>
              </a:rPr>
              <a:t/>
            </a:r>
            <a:br>
              <a:rPr lang="pl-PL" b="1" dirty="0">
                <a:latin typeface="Calibri" panose="020F0502020204030204" pitchFamily="34" charset="0"/>
              </a:rPr>
            </a:br>
            <a:endParaRPr lang="pl-PL" dirty="0"/>
          </a:p>
        </p:txBody>
      </p:sp>
      <p:sp>
        <p:nvSpPr>
          <p:cNvPr id="10" name="Podtytuł 9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l-PL" dirty="0"/>
          </a:p>
        </p:txBody>
      </p:sp>
      <p:pic>
        <p:nvPicPr>
          <p:cNvPr id="12" name="Obraz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0671" y="2492896"/>
            <a:ext cx="4801249" cy="360093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3" name="Obraz 12">
            <a:extLst>
              <a:ext uri="{FF2B5EF4-FFF2-40B4-BE49-F238E27FC236}">
                <a16:creationId xmlns="" xmlns:a16="http://schemas.microsoft.com/office/drawing/2014/main" id="{616704D5-7299-4E23-A177-1823260BF043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299" y="3644051"/>
            <a:ext cx="4438487" cy="2963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5233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Moje dokumenty\Moje obrazy\mapy 2010\mapy marzec\DS - kontur. poma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9600" y="0"/>
            <a:ext cx="7162800" cy="685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Picture 3" descr="D:\Moje dokumenty\Moje obrazy\UMWD - herb, logo aktualne\logotyp UMW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188640"/>
            <a:ext cx="1140861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85786" y="188640"/>
            <a:ext cx="1058213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Prostokąt 5"/>
          <p:cNvSpPr/>
          <p:nvPr/>
        </p:nvSpPr>
        <p:spPr>
          <a:xfrm>
            <a:off x="1009600" y="1772816"/>
            <a:ext cx="71628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endParaRPr lang="pl-PL" sz="3200" b="1" dirty="0" smtClean="0">
              <a:ln w="9525">
                <a:solidFill>
                  <a:schemeClr val="bg1"/>
                </a:solidFill>
                <a:prstDash val="solid"/>
              </a:ln>
              <a:latin typeface="Arial Black" panose="020B0A04020102020204" pitchFamily="34" charset="0"/>
              <a:cs typeface="Aharoni" panose="02010803020104030203" pitchFamily="2" charset="-79"/>
            </a:endParaRPr>
          </a:p>
          <a:p>
            <a:pPr algn="ctr">
              <a:defRPr/>
            </a:pPr>
            <a:endParaRPr lang="pl-PL" sz="3200" b="1" dirty="0">
              <a:ln w="9525">
                <a:solidFill>
                  <a:schemeClr val="bg1"/>
                </a:solidFill>
                <a:prstDash val="solid"/>
              </a:ln>
              <a:latin typeface="Arial Black" panose="020B0A04020102020204" pitchFamily="34" charset="0"/>
              <a:cs typeface="Aharoni" panose="02010803020104030203" pitchFamily="2" charset="-79"/>
            </a:endParaRPr>
          </a:p>
        </p:txBody>
      </p:sp>
      <p:pic>
        <p:nvPicPr>
          <p:cNvPr id="8" name="Obraz 7">
            <a:extLst>
              <a:ext uri="{FF2B5EF4-FFF2-40B4-BE49-F238E27FC236}">
                <a16:creationId xmlns="" xmlns:a16="http://schemas.microsoft.com/office/drawing/2014/main" id="{EED0FAD6-DD60-4D7A-A354-1A0FD26D5CC5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059832" y="153609"/>
            <a:ext cx="3456384" cy="467079"/>
          </a:xfrm>
          <a:prstGeom prst="rect">
            <a:avLst/>
          </a:prstGeom>
        </p:spPr>
      </p:pic>
      <p:sp>
        <p:nvSpPr>
          <p:cNvPr id="5" name="Tytuł 4"/>
          <p:cNvSpPr>
            <a:spLocks noGrp="1"/>
          </p:cNvSpPr>
          <p:nvPr>
            <p:ph type="ctrTitle"/>
          </p:nvPr>
        </p:nvSpPr>
        <p:spPr>
          <a:xfrm>
            <a:off x="539552" y="620688"/>
            <a:ext cx="7992888" cy="6490530"/>
          </a:xfrm>
        </p:spPr>
        <p:txBody>
          <a:bodyPr/>
          <a:lstStyle/>
          <a:p>
            <a:pPr algn="l"/>
            <a:r>
              <a:rPr lang="pl-PL" sz="3200" b="1" dirty="0" smtClean="0">
                <a:latin typeface="Calibri" panose="020F0502020204030204" pitchFamily="34" charset="0"/>
              </a:rPr>
              <a:t/>
            </a:r>
            <a:br>
              <a:rPr lang="pl-PL" sz="3200" b="1" dirty="0" smtClean="0">
                <a:latin typeface="Calibri" panose="020F0502020204030204" pitchFamily="34" charset="0"/>
              </a:rPr>
            </a:br>
            <a:r>
              <a:rPr lang="pl-PL" sz="3200" b="1" dirty="0" smtClean="0">
                <a:latin typeface="Calibri" panose="020F0502020204030204" pitchFamily="34" charset="0"/>
              </a:rPr>
              <a:t/>
            </a:r>
            <a:br>
              <a:rPr lang="pl-PL" sz="3200" b="1" dirty="0" smtClean="0">
                <a:latin typeface="Calibri" panose="020F0502020204030204" pitchFamily="34" charset="0"/>
              </a:rPr>
            </a:br>
            <a:r>
              <a:rPr lang="pl-PL" sz="3200" b="1" dirty="0">
                <a:latin typeface="Calibri" panose="020F0502020204030204" pitchFamily="34" charset="0"/>
              </a:rPr>
              <a:t/>
            </a:r>
            <a:br>
              <a:rPr lang="pl-PL" sz="3200" b="1" dirty="0">
                <a:latin typeface="Calibri" panose="020F0502020204030204" pitchFamily="34" charset="0"/>
              </a:rPr>
            </a:br>
            <a:r>
              <a:rPr lang="pl-PL" sz="3200" b="1" dirty="0" smtClean="0">
                <a:latin typeface="Calibri" panose="020F0502020204030204" pitchFamily="34" charset="0"/>
              </a:rPr>
              <a:t/>
            </a:r>
            <a:br>
              <a:rPr lang="pl-PL" sz="3200" b="1" dirty="0" smtClean="0">
                <a:latin typeface="Calibri" panose="020F0502020204030204" pitchFamily="34" charset="0"/>
              </a:rPr>
            </a:br>
            <a:r>
              <a:rPr lang="pl-PL" sz="3200" b="1" dirty="0">
                <a:latin typeface="Calibri" panose="020F0502020204030204" pitchFamily="34" charset="0"/>
              </a:rPr>
              <a:t/>
            </a:r>
            <a:br>
              <a:rPr lang="pl-PL" sz="3200" b="1" dirty="0">
                <a:latin typeface="Calibri" panose="020F0502020204030204" pitchFamily="34" charset="0"/>
              </a:rPr>
            </a:br>
            <a:r>
              <a:rPr lang="pl-PL" sz="3200" b="1" dirty="0" smtClean="0">
                <a:latin typeface="Calibri" panose="020F0502020204030204" pitchFamily="34" charset="0"/>
              </a:rPr>
              <a:t/>
            </a:r>
            <a:br>
              <a:rPr lang="pl-PL" sz="3200" b="1" dirty="0" smtClean="0">
                <a:latin typeface="Calibri" panose="020F0502020204030204" pitchFamily="34" charset="0"/>
              </a:rPr>
            </a:br>
            <a:r>
              <a:rPr lang="pl-PL" sz="3200" b="1" dirty="0" smtClean="0">
                <a:latin typeface="Calibri" panose="020F0502020204030204" pitchFamily="34" charset="0"/>
              </a:rPr>
              <a:t>3. </a:t>
            </a:r>
            <a:r>
              <a:rPr lang="pl-PL" sz="3200" b="1" dirty="0">
                <a:latin typeface="Calibri" panose="020F0502020204030204" pitchFamily="34" charset="0"/>
              </a:rPr>
              <a:t>Poprawa dostępności do atrakcji </a:t>
            </a:r>
            <a:br>
              <a:rPr lang="pl-PL" sz="3200" b="1" dirty="0">
                <a:latin typeface="Calibri" panose="020F0502020204030204" pitchFamily="34" charset="0"/>
              </a:rPr>
            </a:br>
            <a:r>
              <a:rPr lang="pl-PL" sz="3200" b="1" dirty="0" smtClean="0">
                <a:latin typeface="Calibri" panose="020F0502020204030204" pitchFamily="34" charset="0"/>
              </a:rPr>
              <a:t>turystycznych </a:t>
            </a:r>
            <a:r>
              <a:rPr lang="pl-PL" sz="3200" b="1" dirty="0">
                <a:latin typeface="Calibri" panose="020F0502020204030204" pitchFamily="34" charset="0"/>
              </a:rPr>
              <a:t>w obszarze Masywu Śnieżnika I </a:t>
            </a:r>
            <a:r>
              <a:rPr lang="pl-PL" sz="3200" b="1" dirty="0" smtClean="0">
                <a:latin typeface="Calibri" panose="020F0502020204030204" pitchFamily="34" charset="0"/>
              </a:rPr>
              <a:t/>
            </a:r>
            <a:br>
              <a:rPr lang="pl-PL" sz="3200" b="1" dirty="0" smtClean="0">
                <a:latin typeface="Calibri" panose="020F0502020204030204" pitchFamily="34" charset="0"/>
              </a:rPr>
            </a:br>
            <a:r>
              <a:rPr lang="pl-PL" sz="2800" b="1" dirty="0" smtClean="0">
                <a:latin typeface="Calibri" panose="020F0502020204030204" pitchFamily="34" charset="0"/>
              </a:rPr>
              <a:t/>
            </a:r>
            <a:br>
              <a:rPr lang="pl-PL" sz="2800" b="1" dirty="0" smtClean="0">
                <a:latin typeface="Calibri" panose="020F0502020204030204" pitchFamily="34" charset="0"/>
              </a:rPr>
            </a:br>
            <a:r>
              <a:rPr lang="pl-PL" sz="1800" b="1" dirty="0" smtClean="0">
                <a:latin typeface="Calibri" panose="020F0502020204030204" pitchFamily="34" charset="0"/>
              </a:rPr>
              <a:t>[</a:t>
            </a:r>
            <a:r>
              <a:rPr lang="pl-PL" sz="1800" b="1" dirty="0">
                <a:latin typeface="Calibri" panose="020F0502020204030204" pitchFamily="34" charset="0"/>
              </a:rPr>
              <a:t>nr projektu CZ.11.2.45/0.0/0.0/16_014/0000774</a:t>
            </a:r>
            <a:r>
              <a:rPr lang="pl-PL" sz="1800" b="1" dirty="0" smtClean="0">
                <a:latin typeface="Calibri" panose="020F0502020204030204" pitchFamily="34" charset="0"/>
              </a:rPr>
              <a:t>] – projekt </a:t>
            </a:r>
            <a:r>
              <a:rPr lang="pl-PL" sz="1800" b="1" dirty="0">
                <a:latin typeface="Calibri" panose="020F0502020204030204" pitchFamily="34" charset="0"/>
              </a:rPr>
              <a:t>zarekomendowany do dofinansowania przez Komitet Monitorujący Programu. </a:t>
            </a:r>
            <a:r>
              <a:rPr lang="pl-PL" sz="1800" b="1" dirty="0" smtClean="0">
                <a:latin typeface="Calibri" panose="020F0502020204030204" pitchFamily="34" charset="0"/>
              </a:rPr>
              <a:t/>
            </a:r>
            <a:br>
              <a:rPr lang="pl-PL" sz="1800" b="1" dirty="0" smtClean="0">
                <a:latin typeface="Calibri" panose="020F0502020204030204" pitchFamily="34" charset="0"/>
              </a:rPr>
            </a:br>
            <a:r>
              <a:rPr lang="pl-PL" sz="900" b="1" dirty="0">
                <a:latin typeface="Calibri" panose="020F0502020204030204" pitchFamily="34" charset="0"/>
              </a:rPr>
              <a:t/>
            </a:r>
            <a:br>
              <a:rPr lang="pl-PL" sz="900" b="1" dirty="0">
                <a:latin typeface="Calibri" panose="020F0502020204030204" pitchFamily="34" charset="0"/>
              </a:rPr>
            </a:br>
            <a:r>
              <a:rPr lang="pl-PL" sz="2800" b="1" dirty="0" smtClean="0">
                <a:latin typeface="Calibri" panose="020F0502020204030204" pitchFamily="34" charset="0"/>
              </a:rPr>
              <a:t>Partnerzy </a:t>
            </a:r>
            <a:r>
              <a:rPr lang="pl-PL" sz="2800" b="1" dirty="0">
                <a:latin typeface="Calibri" panose="020F0502020204030204" pitchFamily="34" charset="0"/>
              </a:rPr>
              <a:t>Projektu: </a:t>
            </a:r>
            <a:r>
              <a:rPr lang="pl-PL" sz="2800" b="1" dirty="0" smtClean="0">
                <a:latin typeface="Calibri" panose="020F0502020204030204" pitchFamily="34" charset="0"/>
              </a:rPr>
              <a:t/>
            </a:r>
            <a:br>
              <a:rPr lang="pl-PL" sz="2800" b="1" dirty="0" smtClean="0">
                <a:latin typeface="Calibri" panose="020F0502020204030204" pitchFamily="34" charset="0"/>
              </a:rPr>
            </a:br>
            <a:r>
              <a:rPr lang="pl-PL" sz="2400" b="1" u="sng" dirty="0" smtClean="0">
                <a:latin typeface="Calibri" panose="020F0502020204030204" pitchFamily="34" charset="0"/>
              </a:rPr>
              <a:t>Główny </a:t>
            </a:r>
            <a:r>
              <a:rPr lang="pl-PL" sz="2400" b="1" u="sng" dirty="0">
                <a:latin typeface="Calibri" panose="020F0502020204030204" pitchFamily="34" charset="0"/>
              </a:rPr>
              <a:t>Beneficjent </a:t>
            </a:r>
            <a:r>
              <a:rPr lang="pl-PL" sz="2400" b="1" dirty="0">
                <a:latin typeface="Calibri" panose="020F0502020204030204" pitchFamily="34" charset="0"/>
              </a:rPr>
              <a:t>dofinansowania</a:t>
            </a:r>
            <a:r>
              <a:rPr lang="pl-PL" sz="2400" b="1" dirty="0" smtClean="0">
                <a:latin typeface="Calibri" panose="020F0502020204030204" pitchFamily="34" charset="0"/>
              </a:rPr>
              <a:t>: Kraj Pardubicki</a:t>
            </a:r>
            <a:br>
              <a:rPr lang="pl-PL" sz="2400" b="1" dirty="0" smtClean="0">
                <a:latin typeface="Calibri" panose="020F0502020204030204" pitchFamily="34" charset="0"/>
              </a:rPr>
            </a:br>
            <a:r>
              <a:rPr lang="pl-PL" sz="2400" b="1" dirty="0" smtClean="0">
                <a:latin typeface="Calibri" panose="020F0502020204030204" pitchFamily="34" charset="0"/>
              </a:rPr>
              <a:t/>
            </a:r>
            <a:br>
              <a:rPr lang="pl-PL" sz="2400" b="1" dirty="0" smtClean="0">
                <a:latin typeface="Calibri" panose="020F0502020204030204" pitchFamily="34" charset="0"/>
              </a:rPr>
            </a:br>
            <a:r>
              <a:rPr lang="pl-PL" sz="2400" b="1" u="sng" dirty="0" smtClean="0">
                <a:latin typeface="Calibri" panose="020F0502020204030204" pitchFamily="34" charset="0"/>
              </a:rPr>
              <a:t>Partner Projektu – Beneficjent:  </a:t>
            </a:r>
            <a:r>
              <a:rPr lang="pl-PL" sz="2400" b="1" dirty="0">
                <a:latin typeface="Calibri" panose="020F0502020204030204" pitchFamily="34" charset="0"/>
              </a:rPr>
              <a:t>Województwo Dolnośląskie / </a:t>
            </a:r>
            <a:r>
              <a:rPr lang="pl-PL" sz="2400" b="1" dirty="0" smtClean="0">
                <a:latin typeface="Calibri" panose="020F0502020204030204" pitchFamily="34" charset="0"/>
              </a:rPr>
              <a:t/>
            </a:r>
            <a:br>
              <a:rPr lang="pl-PL" sz="2400" b="1" dirty="0" smtClean="0">
                <a:latin typeface="Calibri" panose="020F0502020204030204" pitchFamily="34" charset="0"/>
              </a:rPr>
            </a:br>
            <a:r>
              <a:rPr lang="pl-PL" sz="2400" b="1" dirty="0" smtClean="0">
                <a:latin typeface="Calibri" panose="020F0502020204030204" pitchFamily="34" charset="0"/>
              </a:rPr>
              <a:t>Dolnośląska </a:t>
            </a:r>
            <a:r>
              <a:rPr lang="pl-PL" sz="2400" b="1" dirty="0">
                <a:latin typeface="Calibri" panose="020F0502020204030204" pitchFamily="34" charset="0"/>
              </a:rPr>
              <a:t>Służba Dróg i Kolei we Wrocławiu</a:t>
            </a:r>
            <a:r>
              <a:rPr lang="pl-PL" sz="2400" b="1" dirty="0" smtClean="0">
                <a:latin typeface="Calibri" panose="020F0502020204030204" pitchFamily="34" charset="0"/>
              </a:rPr>
              <a:t>.</a:t>
            </a:r>
            <a:br>
              <a:rPr lang="pl-PL" sz="2400" b="1" dirty="0" smtClean="0">
                <a:latin typeface="Calibri" panose="020F0502020204030204" pitchFamily="34" charset="0"/>
              </a:rPr>
            </a:br>
            <a:r>
              <a:rPr lang="pl-PL" sz="2400" b="1" dirty="0">
                <a:latin typeface="Calibri" panose="020F0502020204030204" pitchFamily="34" charset="0"/>
              </a:rPr>
              <a:t/>
            </a:r>
            <a:br>
              <a:rPr lang="pl-PL" sz="2400" b="1" dirty="0">
                <a:latin typeface="Calibri" panose="020F0502020204030204" pitchFamily="34" charset="0"/>
              </a:rPr>
            </a:br>
            <a:r>
              <a:rPr lang="pl-PL" sz="2400" b="1" dirty="0">
                <a:latin typeface="Calibri" panose="020F0502020204030204" pitchFamily="34" charset="0"/>
              </a:rPr>
              <a:t/>
            </a:r>
            <a:br>
              <a:rPr lang="pl-PL" sz="2400" b="1" dirty="0">
                <a:latin typeface="Calibri" panose="020F0502020204030204" pitchFamily="34" charset="0"/>
              </a:rPr>
            </a:br>
            <a:r>
              <a:rPr lang="pl-PL" sz="2400" b="1" dirty="0">
                <a:latin typeface="Calibri" panose="020F0502020204030204" pitchFamily="34" charset="0"/>
              </a:rPr>
              <a:t/>
            </a:r>
            <a:br>
              <a:rPr lang="pl-PL" sz="2400" b="1" dirty="0">
                <a:latin typeface="Calibri" panose="020F0502020204030204" pitchFamily="34" charset="0"/>
              </a:rPr>
            </a:br>
            <a:r>
              <a:rPr lang="pl-PL" sz="2400" b="1" dirty="0">
                <a:latin typeface="Calibri" panose="020F0502020204030204" pitchFamily="34" charset="0"/>
              </a:rPr>
              <a:t/>
            </a:r>
            <a:br>
              <a:rPr lang="pl-PL" sz="2400" b="1" dirty="0">
                <a:latin typeface="Calibri" panose="020F0502020204030204" pitchFamily="34" charset="0"/>
              </a:rPr>
            </a:br>
            <a:r>
              <a:rPr lang="pl-PL" sz="2400" b="1" dirty="0">
                <a:latin typeface="Calibri" panose="020F0502020204030204" pitchFamily="34" charset="0"/>
              </a:rPr>
              <a:t/>
            </a:r>
            <a:br>
              <a:rPr lang="pl-PL" sz="2400" b="1" dirty="0">
                <a:latin typeface="Calibri" panose="020F0502020204030204" pitchFamily="34" charset="0"/>
              </a:rPr>
            </a:br>
            <a:r>
              <a:rPr lang="pl-PL" sz="2400" b="1" dirty="0" smtClean="0">
                <a:latin typeface="Calibri" panose="020F0502020204030204" pitchFamily="34" charset="0"/>
              </a:rPr>
              <a:t/>
            </a:r>
            <a:br>
              <a:rPr lang="pl-PL" sz="2400" b="1" dirty="0" smtClean="0">
                <a:latin typeface="Calibri" panose="020F0502020204030204" pitchFamily="34" charset="0"/>
              </a:rPr>
            </a:br>
            <a:endParaRPr lang="pl-PL" sz="2400" b="1" dirty="0">
              <a:latin typeface="Calibri" panose="020F0502020204030204" pitchFamily="34" charset="0"/>
            </a:endParaRPr>
          </a:p>
        </p:txBody>
      </p:sp>
      <p:sp>
        <p:nvSpPr>
          <p:cNvPr id="9" name="Podtytuł 8"/>
          <p:cNvSpPr>
            <a:spLocks noGrp="1"/>
          </p:cNvSpPr>
          <p:nvPr>
            <p:ph type="subTitle" idx="1"/>
          </p:nvPr>
        </p:nvSpPr>
        <p:spPr>
          <a:xfrm>
            <a:off x="649560" y="4581129"/>
            <a:ext cx="7036024" cy="4086062"/>
          </a:xfrm>
        </p:spPr>
        <p:txBody>
          <a:bodyPr/>
          <a:lstStyle/>
          <a:p>
            <a:pPr algn="just"/>
            <a:r>
              <a:rPr lang="pl-PL" sz="2000" b="1" dirty="0">
                <a:latin typeface="Calibri" panose="020F0502020204030204" pitchFamily="34" charset="0"/>
              </a:rPr>
              <a:t>W ramach projektu zaplanowano modernizację </a:t>
            </a:r>
            <a:r>
              <a:rPr lang="pl-PL" sz="2000" b="1" dirty="0" smtClean="0">
                <a:latin typeface="Calibri" panose="020F0502020204030204" pitchFamily="34" charset="0"/>
              </a:rPr>
              <a:t>2 </a:t>
            </a:r>
            <a:r>
              <a:rPr lang="pl-PL" sz="2000" b="1" dirty="0">
                <a:latin typeface="Calibri" panose="020F0502020204030204" pitchFamily="34" charset="0"/>
              </a:rPr>
              <a:t>odcinków dróg na pograniczu czesko-polskim: </a:t>
            </a:r>
          </a:p>
          <a:p>
            <a:pPr algn="just"/>
            <a:r>
              <a:rPr lang="pl-PL" sz="2000" b="1" dirty="0">
                <a:latin typeface="Calibri" panose="020F0502020204030204" pitchFamily="34" charset="0"/>
              </a:rPr>
              <a:t>- droga wojewódzka nr 392 </a:t>
            </a:r>
            <a:r>
              <a:rPr lang="pl-PL" sz="1800" b="1" dirty="0" smtClean="0">
                <a:latin typeface="Calibri" panose="020F0502020204030204" pitchFamily="34" charset="0"/>
              </a:rPr>
              <a:t>(Stronie </a:t>
            </a:r>
            <a:r>
              <a:rPr lang="pl-PL" sz="1800" b="1" dirty="0">
                <a:latin typeface="Calibri" panose="020F0502020204030204" pitchFamily="34" charset="0"/>
              </a:rPr>
              <a:t>Śląskie – Czarna Góra – </a:t>
            </a:r>
            <a:r>
              <a:rPr lang="pl-PL" sz="1800" b="1" dirty="0" smtClean="0">
                <a:latin typeface="Calibri" panose="020F0502020204030204" pitchFamily="34" charset="0"/>
              </a:rPr>
              <a:t>Idzików, </a:t>
            </a:r>
            <a:r>
              <a:rPr lang="pl-PL" sz="1800" b="1" dirty="0">
                <a:latin typeface="Calibri" panose="020F0502020204030204" pitchFamily="34" charset="0"/>
              </a:rPr>
              <a:t>o długości około 11 780 </a:t>
            </a:r>
            <a:r>
              <a:rPr lang="pl-PL" sz="1800" b="1" dirty="0" smtClean="0">
                <a:latin typeface="Calibri" panose="020F0502020204030204" pitchFamily="34" charset="0"/>
              </a:rPr>
              <a:t>m),</a:t>
            </a:r>
            <a:endParaRPr lang="pl-PL" sz="1800" b="1" dirty="0">
              <a:latin typeface="Calibri" panose="020F0502020204030204" pitchFamily="34" charset="0"/>
            </a:endParaRPr>
          </a:p>
          <a:p>
            <a:pPr algn="just"/>
            <a:r>
              <a:rPr lang="pl-PL" sz="2000" b="1" dirty="0">
                <a:latin typeface="Calibri" panose="020F0502020204030204" pitchFamily="34" charset="0"/>
              </a:rPr>
              <a:t>- po stronie czeskiej: nr III/04314 </a:t>
            </a:r>
            <a:r>
              <a:rPr lang="pl-PL" sz="1800" b="1" dirty="0" smtClean="0">
                <a:latin typeface="Calibri" panose="020F0502020204030204" pitchFamily="34" charset="0"/>
              </a:rPr>
              <a:t>(od </a:t>
            </a:r>
            <a:r>
              <a:rPr lang="pl-PL" sz="1800" b="1" dirty="0">
                <a:latin typeface="Calibri" panose="020F0502020204030204" pitchFamily="34" charset="0"/>
              </a:rPr>
              <a:t>skrzyżowania z I/43 do skrzyżowania z rondem I/11 w miejscowości </a:t>
            </a:r>
            <a:r>
              <a:rPr lang="pl-PL" sz="1800" b="1" dirty="0" err="1">
                <a:latin typeface="Calibri" panose="020F0502020204030204" pitchFamily="34" charset="0"/>
              </a:rPr>
              <a:t>Cervena</a:t>
            </a:r>
            <a:r>
              <a:rPr lang="pl-PL" sz="1800" b="1" dirty="0">
                <a:latin typeface="Calibri" panose="020F0502020204030204" pitchFamily="34" charset="0"/>
              </a:rPr>
              <a:t> </a:t>
            </a:r>
            <a:r>
              <a:rPr lang="pl-PL" sz="1800" b="1" dirty="0" err="1">
                <a:latin typeface="Calibri" panose="020F0502020204030204" pitchFamily="34" charset="0"/>
              </a:rPr>
              <a:t>Voda</a:t>
            </a:r>
            <a:r>
              <a:rPr lang="pl-PL" sz="1800" b="1" dirty="0">
                <a:latin typeface="Calibri" panose="020F0502020204030204" pitchFamily="34" charset="0"/>
              </a:rPr>
              <a:t> o długości około 5 983,00 m</a:t>
            </a:r>
            <a:r>
              <a:rPr lang="pl-PL" sz="1800" b="1" dirty="0" smtClean="0">
                <a:latin typeface="Calibri" panose="020F0502020204030204" pitchFamily="34" charset="0"/>
              </a:rPr>
              <a:t>.) </a:t>
            </a:r>
            <a:endParaRPr lang="pl-PL" sz="1800" b="1" dirty="0">
              <a:latin typeface="Calibri" panose="020F0502020204030204" pitchFamily="34" charset="0"/>
            </a:endParaRPr>
          </a:p>
          <a:p>
            <a:pPr algn="l"/>
            <a:r>
              <a:rPr lang="pl-PL" dirty="0"/>
              <a:t/>
            </a:r>
            <a:br>
              <a:rPr lang="pl-PL" dirty="0"/>
            </a:br>
            <a:endParaRPr lang="pl-PL" b="1" dirty="0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6216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Moje dokumenty\Moje obrazy\mapy 2010\mapy marzec\DS - kontur. poma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2877" y="-31059"/>
            <a:ext cx="7162800" cy="685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Picture 3" descr="D:\Moje dokumenty\Moje obrazy\UMWD - herb, logo aktualne\logotyp UMW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188640"/>
            <a:ext cx="1140861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85786" y="188640"/>
            <a:ext cx="1058213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Prostokąt 5"/>
          <p:cNvSpPr/>
          <p:nvPr/>
        </p:nvSpPr>
        <p:spPr>
          <a:xfrm>
            <a:off x="1009600" y="1772816"/>
            <a:ext cx="71628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endParaRPr lang="pl-PL" sz="3200" b="1" dirty="0" smtClean="0">
              <a:ln w="9525">
                <a:solidFill>
                  <a:schemeClr val="bg1"/>
                </a:solidFill>
                <a:prstDash val="solid"/>
              </a:ln>
              <a:latin typeface="Arial Black" panose="020B0A04020102020204" pitchFamily="34" charset="0"/>
              <a:cs typeface="Aharoni" panose="02010803020104030203" pitchFamily="2" charset="-79"/>
            </a:endParaRPr>
          </a:p>
          <a:p>
            <a:pPr algn="ctr">
              <a:defRPr/>
            </a:pPr>
            <a:endParaRPr lang="pl-PL" sz="3200" b="1" dirty="0">
              <a:ln w="9525">
                <a:solidFill>
                  <a:schemeClr val="bg1"/>
                </a:solidFill>
                <a:prstDash val="solid"/>
              </a:ln>
              <a:latin typeface="Arial Black" panose="020B0A04020102020204" pitchFamily="34" charset="0"/>
              <a:cs typeface="Aharoni" panose="02010803020104030203" pitchFamily="2" charset="-79"/>
            </a:endParaRPr>
          </a:p>
        </p:txBody>
      </p:sp>
      <p:pic>
        <p:nvPicPr>
          <p:cNvPr id="8" name="Obraz 7">
            <a:extLst>
              <a:ext uri="{FF2B5EF4-FFF2-40B4-BE49-F238E27FC236}">
                <a16:creationId xmlns="" xmlns:a16="http://schemas.microsoft.com/office/drawing/2014/main" id="{EED0FAD6-DD60-4D7A-A354-1A0FD26D5CC5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059832" y="153609"/>
            <a:ext cx="3456384" cy="467079"/>
          </a:xfrm>
          <a:prstGeom prst="rect">
            <a:avLst/>
          </a:prstGeom>
        </p:spPr>
      </p:pic>
      <p:sp>
        <p:nvSpPr>
          <p:cNvPr id="5" name="Tytuł 4"/>
          <p:cNvSpPr>
            <a:spLocks noGrp="1"/>
          </p:cNvSpPr>
          <p:nvPr>
            <p:ph type="ctrTitle"/>
          </p:nvPr>
        </p:nvSpPr>
        <p:spPr>
          <a:xfrm>
            <a:off x="1042877" y="755338"/>
            <a:ext cx="7162800" cy="7214937"/>
          </a:xfrm>
        </p:spPr>
        <p:txBody>
          <a:bodyPr/>
          <a:lstStyle/>
          <a:p>
            <a:pPr algn="l"/>
            <a:r>
              <a:rPr lang="pl-PL" sz="2800" b="1" dirty="0" smtClean="0">
                <a:latin typeface="Calibri" panose="020F0502020204030204" pitchFamily="34" charset="0"/>
              </a:rPr>
              <a:t>Budżet </a:t>
            </a:r>
            <a:r>
              <a:rPr lang="pl-PL" sz="2800" b="1" dirty="0">
                <a:latin typeface="Calibri" panose="020F0502020204030204" pitchFamily="34" charset="0"/>
              </a:rPr>
              <a:t>Projektu:</a:t>
            </a:r>
            <a:br>
              <a:rPr lang="pl-PL" sz="2800" b="1" dirty="0">
                <a:latin typeface="Calibri" panose="020F0502020204030204" pitchFamily="34" charset="0"/>
              </a:rPr>
            </a:br>
            <a:r>
              <a:rPr lang="pl-PL" sz="2800" b="1" dirty="0" smtClean="0">
                <a:latin typeface="Calibri" panose="020F0502020204030204" pitchFamily="34" charset="0"/>
              </a:rPr>
              <a:t/>
            </a:r>
            <a:br>
              <a:rPr lang="pl-PL" sz="2800" b="1" dirty="0" smtClean="0">
                <a:latin typeface="Calibri" panose="020F0502020204030204" pitchFamily="34" charset="0"/>
              </a:rPr>
            </a:br>
            <a:r>
              <a:rPr lang="pl-PL" sz="2400" b="1" dirty="0">
                <a:latin typeface="Calibri" panose="020F0502020204030204" pitchFamily="34" charset="0"/>
              </a:rPr>
              <a:t>Województwo Dolnośląskie / Dolnośląska Służba Dróg i Kolei we </a:t>
            </a:r>
            <a:r>
              <a:rPr lang="pl-PL" sz="2400" b="1" dirty="0" smtClean="0">
                <a:latin typeface="Calibri" panose="020F0502020204030204" pitchFamily="34" charset="0"/>
              </a:rPr>
              <a:t>Wrocławiu </a:t>
            </a:r>
            <a:r>
              <a:rPr lang="pl-PL" sz="2400" b="1" dirty="0" smtClean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</a:rPr>
              <a:t>-  </a:t>
            </a:r>
            <a:r>
              <a:rPr lang="pl-PL" sz="2400" b="1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</a:rPr>
              <a:t>3 991 508,25 EUR, </a:t>
            </a:r>
            <a:r>
              <a:rPr lang="pl-PL" sz="2400" b="1" dirty="0" smtClean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</a:rPr>
              <a:t/>
            </a:r>
            <a:br>
              <a:rPr lang="pl-PL" sz="2400" b="1" dirty="0" smtClean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</a:rPr>
            </a:br>
            <a:r>
              <a:rPr lang="pl-PL" sz="2400" b="1" dirty="0" smtClean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</a:rPr>
              <a:t>w </a:t>
            </a:r>
            <a:r>
              <a:rPr lang="pl-PL" sz="2400" b="1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</a:rPr>
              <a:t>tym 3 392 782,01 z EFRR, </a:t>
            </a:r>
            <a:br>
              <a:rPr lang="pl-PL" sz="2400" b="1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</a:rPr>
            </a:br>
            <a:r>
              <a:rPr lang="pl-PL" sz="2400" b="1" dirty="0" smtClean="0">
                <a:latin typeface="Calibri" panose="020F0502020204030204" pitchFamily="34" charset="0"/>
              </a:rPr>
              <a:t/>
            </a:r>
            <a:br>
              <a:rPr lang="pl-PL" sz="2400" b="1" dirty="0" smtClean="0">
                <a:latin typeface="Calibri" panose="020F0502020204030204" pitchFamily="34" charset="0"/>
              </a:rPr>
            </a:br>
            <a:r>
              <a:rPr lang="pl-PL" sz="2400" b="1" dirty="0" smtClean="0">
                <a:latin typeface="Calibri" panose="020F0502020204030204" pitchFamily="34" charset="0"/>
              </a:rPr>
              <a:t>Kraj Pardubicki </a:t>
            </a:r>
            <a:r>
              <a:rPr lang="pl-PL" sz="2400" b="1" dirty="0" smtClean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</a:rPr>
              <a:t>- </a:t>
            </a:r>
            <a:r>
              <a:rPr lang="pl-PL" sz="2400" b="1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</a:rPr>
              <a:t>2 526 717,29 EUR</a:t>
            </a:r>
            <a:r>
              <a:rPr lang="pl-PL" sz="2400" b="1" dirty="0" smtClean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</a:rPr>
              <a:t>, </a:t>
            </a:r>
            <a:br>
              <a:rPr lang="pl-PL" sz="2400" b="1" dirty="0" smtClean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</a:rPr>
            </a:br>
            <a:r>
              <a:rPr lang="pl-PL" sz="2000" b="1" dirty="0" smtClean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</a:rPr>
              <a:t>w </a:t>
            </a:r>
            <a:r>
              <a:rPr lang="pl-PL" sz="2000" b="1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</a:rPr>
              <a:t>tym </a:t>
            </a:r>
            <a:r>
              <a:rPr lang="pl-PL" sz="2400" b="1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</a:rPr>
              <a:t>2 147 709,70 z </a:t>
            </a:r>
            <a:r>
              <a:rPr lang="pl-PL" sz="2400" b="1" dirty="0" smtClean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</a:rPr>
              <a:t>EFRR</a:t>
            </a:r>
            <a:br>
              <a:rPr lang="pl-PL" sz="2400" b="1" dirty="0" smtClean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</a:rPr>
            </a:br>
            <a:r>
              <a:rPr lang="pl-PL" sz="2400" b="1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</a:rPr>
              <a:t/>
            </a:r>
            <a:br>
              <a:rPr lang="pl-PL" sz="2400" b="1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</a:rPr>
            </a:br>
            <a:r>
              <a:rPr lang="pl-PL" sz="2000" b="1" dirty="0" smtClean="0">
                <a:latin typeface="Calibri" panose="020F0502020204030204" pitchFamily="34" charset="0"/>
              </a:rPr>
              <a:t>Razem </a:t>
            </a:r>
            <a:r>
              <a:rPr lang="pl-PL" sz="2000" b="1" dirty="0">
                <a:latin typeface="Calibri" panose="020F0502020204030204" pitchFamily="34" charset="0"/>
              </a:rPr>
              <a:t>wartość projektu </a:t>
            </a:r>
            <a:r>
              <a:rPr lang="pl-PL" sz="2000" b="1" dirty="0" smtClean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- </a:t>
            </a:r>
            <a:r>
              <a:rPr lang="pl-PL" sz="2000" b="1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</a:rPr>
              <a:t>6 518 225,54 EUR</a:t>
            </a:r>
            <a:r>
              <a:rPr lang="pl-PL" sz="2000" b="1" dirty="0" smtClean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</a:rPr>
              <a:t>   </a:t>
            </a:r>
            <a:r>
              <a:rPr lang="pl-PL" sz="2000" b="1" dirty="0" smtClean="0">
                <a:latin typeface="Calibri" panose="020F0502020204030204" pitchFamily="34" charset="0"/>
              </a:rPr>
              <a:t>wydatków</a:t>
            </a:r>
            <a:r>
              <a:rPr lang="pl-PL" sz="2000" b="1" dirty="0" smtClean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/>
            </a:r>
            <a:br>
              <a:rPr lang="pl-PL" sz="2000" b="1" dirty="0" smtClean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</a:br>
            <a:r>
              <a:rPr lang="pl-PL" sz="2000" b="1" dirty="0" smtClean="0">
                <a:latin typeface="Calibri" panose="020F0502020204030204" pitchFamily="34" charset="0"/>
              </a:rPr>
              <a:t>kwalifikowalnych, </a:t>
            </a:r>
            <a:r>
              <a:rPr lang="pl-PL" sz="2000" b="1" dirty="0">
                <a:latin typeface="Calibri" panose="020F0502020204030204" pitchFamily="34" charset="0"/>
              </a:rPr>
              <a:t>z </a:t>
            </a:r>
            <a:r>
              <a:rPr lang="pl-PL" sz="2000" b="1" dirty="0" smtClean="0">
                <a:latin typeface="Calibri" panose="020F0502020204030204" pitchFamily="34" charset="0"/>
              </a:rPr>
              <a:t>czego: </a:t>
            </a:r>
            <a:br>
              <a:rPr lang="pl-PL" sz="2000" b="1" dirty="0" smtClean="0">
                <a:latin typeface="Calibri" panose="020F0502020204030204" pitchFamily="34" charset="0"/>
              </a:rPr>
            </a:br>
            <a:r>
              <a:rPr lang="pl-PL" sz="2000" b="1" dirty="0" smtClean="0">
                <a:latin typeface="Calibri" panose="020F0502020204030204" pitchFamily="34" charset="0"/>
              </a:rPr>
              <a:t>wartość </a:t>
            </a:r>
            <a:r>
              <a:rPr lang="pl-PL" sz="2000" b="1" dirty="0">
                <a:latin typeface="Calibri" panose="020F0502020204030204" pitchFamily="34" charset="0"/>
              </a:rPr>
              <a:t>dofinansowania z EFRR </a:t>
            </a:r>
            <a:r>
              <a:rPr lang="pl-PL" sz="2000" b="1" dirty="0" smtClean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</a:rPr>
              <a:t>- </a:t>
            </a:r>
            <a:r>
              <a:rPr lang="pl-PL" sz="2000" b="1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</a:rPr>
              <a:t>5 540 491,71 </a:t>
            </a:r>
            <a:r>
              <a:rPr lang="pl-PL" sz="2000" b="1" dirty="0" smtClean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</a:rPr>
              <a:t>EUR</a:t>
            </a:r>
            <a:br>
              <a:rPr lang="pl-PL" sz="2000" b="1" dirty="0" smtClean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</a:rPr>
            </a:br>
            <a:r>
              <a:rPr lang="pl-PL" sz="2000" b="1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</a:rPr>
              <a:t/>
            </a:r>
            <a:br>
              <a:rPr lang="pl-PL" sz="2000" b="1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</a:rPr>
            </a:br>
            <a:r>
              <a:rPr lang="pl-PL" sz="2000" b="1" dirty="0" smtClean="0">
                <a:latin typeface="Calibri" panose="020F0502020204030204" pitchFamily="34" charset="0"/>
              </a:rPr>
              <a:t>Okres </a:t>
            </a:r>
            <a:r>
              <a:rPr lang="pl-PL" sz="2000" b="1" dirty="0">
                <a:latin typeface="Calibri" panose="020F0502020204030204" pitchFamily="34" charset="0"/>
              </a:rPr>
              <a:t>realizacji projektu: 01.01.2018 r. – 31.08.2019 r. </a:t>
            </a:r>
            <a:br>
              <a:rPr lang="pl-PL" sz="2000" b="1" dirty="0">
                <a:latin typeface="Calibri" panose="020F0502020204030204" pitchFamily="34" charset="0"/>
              </a:rPr>
            </a:br>
            <a:r>
              <a:rPr lang="pl-PL" sz="2000" b="1" dirty="0">
                <a:latin typeface="Calibri" panose="020F0502020204030204" pitchFamily="34" charset="0"/>
              </a:rPr>
              <a:t/>
            </a:r>
            <a:br>
              <a:rPr lang="pl-PL" sz="2000" b="1" dirty="0">
                <a:latin typeface="Calibri" panose="020F0502020204030204" pitchFamily="34" charset="0"/>
              </a:rPr>
            </a:br>
            <a:r>
              <a:rPr lang="pl-PL" sz="2000" b="1" dirty="0" smtClean="0">
                <a:latin typeface="Calibri" panose="020F0502020204030204" pitchFamily="34" charset="0"/>
              </a:rPr>
              <a:t/>
            </a:r>
            <a:br>
              <a:rPr lang="pl-PL" sz="2000" b="1" dirty="0" smtClean="0">
                <a:latin typeface="Calibri" panose="020F0502020204030204" pitchFamily="34" charset="0"/>
              </a:rPr>
            </a:br>
            <a:r>
              <a:rPr lang="pl-PL" sz="2400" b="1" dirty="0" smtClean="0">
                <a:latin typeface="Calibri" panose="020F0502020204030204" pitchFamily="34" charset="0"/>
              </a:rPr>
              <a:t/>
            </a:r>
            <a:br>
              <a:rPr lang="pl-PL" sz="2400" b="1" dirty="0" smtClean="0">
                <a:latin typeface="Calibri" panose="020F0502020204030204" pitchFamily="34" charset="0"/>
              </a:rPr>
            </a:br>
            <a:r>
              <a:rPr lang="pl-PL" sz="2400" b="1" dirty="0" smtClean="0">
                <a:latin typeface="Calibri" panose="020F0502020204030204" pitchFamily="34" charset="0"/>
              </a:rPr>
              <a:t/>
            </a:r>
            <a:br>
              <a:rPr lang="pl-PL" sz="2400" b="1" dirty="0" smtClean="0">
                <a:latin typeface="Calibri" panose="020F0502020204030204" pitchFamily="34" charset="0"/>
              </a:rPr>
            </a:br>
            <a:endParaRPr lang="pl-PL" sz="2000" b="1" i="1" dirty="0">
              <a:latin typeface="Calibri" panose="020F0502020204030204" pitchFamily="34" charset="0"/>
            </a:endParaRPr>
          </a:p>
        </p:txBody>
      </p:sp>
      <p:sp>
        <p:nvSpPr>
          <p:cNvPr id="9" name="Podtytuł 8"/>
          <p:cNvSpPr>
            <a:spLocks noGrp="1"/>
          </p:cNvSpPr>
          <p:nvPr>
            <p:ph type="subTitle" idx="1"/>
          </p:nvPr>
        </p:nvSpPr>
        <p:spPr>
          <a:xfrm>
            <a:off x="0" y="6986615"/>
            <a:ext cx="8928900" cy="2038594"/>
          </a:xfrm>
        </p:spPr>
        <p:txBody>
          <a:bodyPr/>
          <a:lstStyle/>
          <a:p>
            <a:pPr algn="l"/>
            <a:endParaRPr lang="pl-PL" b="1" dirty="0">
              <a:latin typeface="Calibri" panose="020F0502020204030204" pitchFamily="34" charset="0"/>
            </a:endParaRPr>
          </a:p>
          <a:p>
            <a:pPr algn="l"/>
            <a:endParaRPr lang="pl-PL" sz="2000" b="1" dirty="0">
              <a:latin typeface="Calibri" panose="020F0502020204030204" pitchFamily="34" charset="0"/>
            </a:endParaRPr>
          </a:p>
          <a:p>
            <a:pPr algn="l"/>
            <a:endParaRPr lang="pl-PL" b="1" u="sng" dirty="0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7707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Moje dokumenty\Moje obrazy\mapy 2010\mapy marzec\DS - kontur. poma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9600" y="0"/>
            <a:ext cx="7162800" cy="685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Picture 3" descr="D:\Moje dokumenty\Moje obrazy\UMWD - herb, logo aktualne\logotyp UMWD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" y="188640"/>
            <a:ext cx="1140861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85786" y="188640"/>
            <a:ext cx="1058213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Prostokąt 5"/>
          <p:cNvSpPr/>
          <p:nvPr/>
        </p:nvSpPr>
        <p:spPr>
          <a:xfrm>
            <a:off x="1009600" y="1772816"/>
            <a:ext cx="71628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endParaRPr lang="pl-PL" sz="3200" b="1" dirty="0" smtClean="0">
              <a:ln w="9525">
                <a:solidFill>
                  <a:schemeClr val="bg1"/>
                </a:solidFill>
                <a:prstDash val="solid"/>
              </a:ln>
              <a:latin typeface="Arial Black" panose="020B0A04020102020204" pitchFamily="34" charset="0"/>
              <a:cs typeface="Aharoni" panose="02010803020104030203" pitchFamily="2" charset="-79"/>
            </a:endParaRPr>
          </a:p>
          <a:p>
            <a:pPr algn="ctr">
              <a:defRPr/>
            </a:pPr>
            <a:endParaRPr lang="pl-PL" sz="3200" b="1" dirty="0">
              <a:ln w="9525">
                <a:solidFill>
                  <a:schemeClr val="bg1"/>
                </a:solidFill>
                <a:prstDash val="solid"/>
              </a:ln>
              <a:latin typeface="Arial Black" panose="020B0A04020102020204" pitchFamily="34" charset="0"/>
              <a:cs typeface="Aharoni" panose="02010803020104030203" pitchFamily="2" charset="-79"/>
            </a:endParaRPr>
          </a:p>
        </p:txBody>
      </p:sp>
      <p:pic>
        <p:nvPicPr>
          <p:cNvPr id="8" name="Obraz 7">
            <a:extLst>
              <a:ext uri="{FF2B5EF4-FFF2-40B4-BE49-F238E27FC236}">
                <a16:creationId xmlns="" xmlns:a16="http://schemas.microsoft.com/office/drawing/2014/main" id="{EED0FAD6-DD60-4D7A-A354-1A0FD26D5CC5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059832" y="153609"/>
            <a:ext cx="3456384" cy="467079"/>
          </a:xfrm>
          <a:prstGeom prst="rect">
            <a:avLst/>
          </a:prstGeom>
        </p:spPr>
      </p:pic>
      <p:sp>
        <p:nvSpPr>
          <p:cNvPr id="7" name="Tytuł 6"/>
          <p:cNvSpPr>
            <a:spLocks noGrp="1"/>
          </p:cNvSpPr>
          <p:nvPr>
            <p:ph type="ctrTitle"/>
          </p:nvPr>
        </p:nvSpPr>
        <p:spPr>
          <a:xfrm>
            <a:off x="1117261" y="692696"/>
            <a:ext cx="8008499" cy="3356557"/>
          </a:xfrm>
        </p:spPr>
        <p:txBody>
          <a:bodyPr/>
          <a:lstStyle/>
          <a:p>
            <a:pPr algn="l"/>
            <a:r>
              <a:rPr lang="pl-PL" sz="2800" b="1" dirty="0" smtClean="0">
                <a:latin typeface="Calibri" panose="020F0502020204030204" pitchFamily="34" charset="0"/>
              </a:rPr>
              <a:t/>
            </a:r>
            <a:br>
              <a:rPr lang="pl-PL" sz="2800" b="1" dirty="0" smtClean="0">
                <a:latin typeface="Calibri" panose="020F0502020204030204" pitchFamily="34" charset="0"/>
              </a:rPr>
            </a:br>
            <a:r>
              <a:rPr lang="pl-PL" sz="2800" b="1" dirty="0">
                <a:latin typeface="Calibri" panose="020F0502020204030204" pitchFamily="34" charset="0"/>
              </a:rPr>
              <a:t/>
            </a:r>
            <a:br>
              <a:rPr lang="pl-PL" sz="2800" b="1" dirty="0">
                <a:latin typeface="Calibri" panose="020F0502020204030204" pitchFamily="34" charset="0"/>
              </a:rPr>
            </a:br>
            <a:r>
              <a:rPr lang="pl-PL" sz="2800" b="1" dirty="0" smtClean="0">
                <a:latin typeface="Calibri" panose="020F0502020204030204" pitchFamily="34" charset="0"/>
              </a:rPr>
              <a:t/>
            </a:r>
            <a:br>
              <a:rPr lang="pl-PL" sz="2800" b="1" dirty="0" smtClean="0">
                <a:latin typeface="Calibri" panose="020F0502020204030204" pitchFamily="34" charset="0"/>
              </a:rPr>
            </a:br>
            <a:r>
              <a:rPr lang="pl-PL" sz="2800" b="1" dirty="0">
                <a:latin typeface="Calibri" panose="020F0502020204030204" pitchFamily="34" charset="0"/>
              </a:rPr>
              <a:t/>
            </a:r>
            <a:br>
              <a:rPr lang="pl-PL" sz="2800" b="1" dirty="0">
                <a:latin typeface="Calibri" panose="020F0502020204030204" pitchFamily="34" charset="0"/>
              </a:rPr>
            </a:br>
            <a:r>
              <a:rPr lang="pl-PL" sz="2800" b="1" dirty="0" smtClean="0">
                <a:latin typeface="Calibri" panose="020F0502020204030204" pitchFamily="34" charset="0"/>
              </a:rPr>
              <a:t/>
            </a:r>
            <a:br>
              <a:rPr lang="pl-PL" sz="2800" b="1" dirty="0" smtClean="0">
                <a:latin typeface="Calibri" panose="020F0502020204030204" pitchFamily="34" charset="0"/>
              </a:rPr>
            </a:br>
            <a:r>
              <a:rPr lang="pl-PL" sz="2800" b="1" dirty="0">
                <a:latin typeface="Calibri" panose="020F0502020204030204" pitchFamily="34" charset="0"/>
              </a:rPr>
              <a:t/>
            </a:r>
            <a:br>
              <a:rPr lang="pl-PL" sz="2800" b="1" dirty="0">
                <a:latin typeface="Calibri" panose="020F0502020204030204" pitchFamily="34" charset="0"/>
              </a:rPr>
            </a:br>
            <a:r>
              <a:rPr lang="pl-PL" sz="2800" b="1" dirty="0" smtClean="0">
                <a:latin typeface="Calibri" panose="020F0502020204030204" pitchFamily="34" charset="0"/>
              </a:rPr>
              <a:t/>
            </a:r>
            <a:br>
              <a:rPr lang="pl-PL" sz="2800" b="1" dirty="0" smtClean="0">
                <a:latin typeface="Calibri" panose="020F0502020204030204" pitchFamily="34" charset="0"/>
              </a:rPr>
            </a:br>
            <a:r>
              <a:rPr lang="pl-PL" sz="2800" b="1" dirty="0">
                <a:latin typeface="Calibri" panose="020F0502020204030204" pitchFamily="34" charset="0"/>
              </a:rPr>
              <a:t/>
            </a:r>
            <a:br>
              <a:rPr lang="pl-PL" sz="2800" b="1" dirty="0">
                <a:latin typeface="Calibri" panose="020F0502020204030204" pitchFamily="34" charset="0"/>
              </a:rPr>
            </a:br>
            <a:r>
              <a:rPr lang="pl-PL" sz="2800" b="1" dirty="0" smtClean="0">
                <a:latin typeface="Calibri" panose="020F0502020204030204" pitchFamily="34" charset="0"/>
              </a:rPr>
              <a:t/>
            </a:r>
            <a:br>
              <a:rPr lang="pl-PL" sz="2800" b="1" dirty="0" smtClean="0">
                <a:latin typeface="Calibri" panose="020F0502020204030204" pitchFamily="34" charset="0"/>
              </a:rPr>
            </a:br>
            <a:r>
              <a:rPr lang="pl-PL" sz="2800" b="1" dirty="0">
                <a:latin typeface="Calibri" panose="020F0502020204030204" pitchFamily="34" charset="0"/>
              </a:rPr>
              <a:t/>
            </a:r>
            <a:br>
              <a:rPr lang="pl-PL" sz="2800" b="1" dirty="0">
                <a:latin typeface="Calibri" panose="020F0502020204030204" pitchFamily="34" charset="0"/>
              </a:rPr>
            </a:br>
            <a:r>
              <a:rPr lang="pl-PL" sz="2800" b="1" dirty="0" smtClean="0">
                <a:latin typeface="Calibri" panose="020F0502020204030204" pitchFamily="34" charset="0"/>
              </a:rPr>
              <a:t/>
            </a:r>
            <a:br>
              <a:rPr lang="pl-PL" sz="2800" b="1" dirty="0" smtClean="0">
                <a:latin typeface="Calibri" panose="020F0502020204030204" pitchFamily="34" charset="0"/>
              </a:rPr>
            </a:br>
            <a:r>
              <a:rPr lang="pl-PL" sz="2800" b="1" dirty="0" smtClean="0">
                <a:latin typeface="Calibri" panose="020F0502020204030204" pitchFamily="34" charset="0"/>
              </a:rPr>
              <a:t>Całkowita </a:t>
            </a:r>
            <a:r>
              <a:rPr lang="pl-PL" sz="2800" b="1" dirty="0">
                <a:latin typeface="Calibri" panose="020F0502020204030204" pitchFamily="34" charset="0"/>
              </a:rPr>
              <a:t>długość </a:t>
            </a:r>
            <a:r>
              <a:rPr lang="pl-PL" sz="2800" b="1" dirty="0" smtClean="0">
                <a:latin typeface="Calibri" panose="020F0502020204030204" pitchFamily="34" charset="0"/>
              </a:rPr>
              <a:t>przebudowanych</a:t>
            </a:r>
            <a:br>
              <a:rPr lang="pl-PL" sz="2800" b="1" dirty="0" smtClean="0">
                <a:latin typeface="Calibri" panose="020F0502020204030204" pitchFamily="34" charset="0"/>
              </a:rPr>
            </a:br>
            <a:r>
              <a:rPr lang="pl-PL" sz="2800" b="1" dirty="0" smtClean="0">
                <a:latin typeface="Calibri" panose="020F0502020204030204" pitchFamily="34" charset="0"/>
              </a:rPr>
              <a:t>lub </a:t>
            </a:r>
            <a:r>
              <a:rPr lang="pl-PL" sz="2800" b="1" dirty="0">
                <a:latin typeface="Calibri" panose="020F0502020204030204" pitchFamily="34" charset="0"/>
              </a:rPr>
              <a:t>zmodernizowanych </a:t>
            </a:r>
            <a:r>
              <a:rPr lang="pl-PL" sz="2800" b="1" dirty="0" smtClean="0">
                <a:latin typeface="Calibri" panose="020F0502020204030204" pitchFamily="34" charset="0"/>
              </a:rPr>
              <a:t>dróg </a:t>
            </a:r>
            <a:r>
              <a:rPr lang="pl-PL" sz="2800" b="1" dirty="0">
                <a:latin typeface="Calibri" panose="020F0502020204030204" pitchFamily="34" charset="0"/>
              </a:rPr>
              <a:t/>
            </a:r>
            <a:br>
              <a:rPr lang="pl-PL" sz="2800" b="1" dirty="0">
                <a:latin typeface="Calibri" panose="020F0502020204030204" pitchFamily="34" charset="0"/>
              </a:rPr>
            </a:br>
            <a:r>
              <a:rPr lang="pl-PL" sz="2000" b="1" dirty="0">
                <a:latin typeface="Calibri" panose="020F0502020204030204" pitchFamily="34" charset="0"/>
              </a:rPr>
              <a:t>Województwo Dolnośląskie </a:t>
            </a:r>
            <a:r>
              <a:rPr lang="pl-PL" sz="2000" b="1" dirty="0" smtClean="0">
                <a:latin typeface="Calibri" panose="020F0502020204030204" pitchFamily="34" charset="0"/>
              </a:rPr>
              <a:t>-  11,780 </a:t>
            </a:r>
            <a:r>
              <a:rPr lang="pl-PL" sz="2000" b="1" dirty="0">
                <a:latin typeface="Calibri" panose="020F0502020204030204" pitchFamily="34" charset="0"/>
              </a:rPr>
              <a:t>km,</a:t>
            </a:r>
            <a:br>
              <a:rPr lang="pl-PL" sz="2000" b="1" dirty="0">
                <a:latin typeface="Calibri" panose="020F0502020204030204" pitchFamily="34" charset="0"/>
              </a:rPr>
            </a:br>
            <a:r>
              <a:rPr lang="pl-PL" sz="2000" b="1" dirty="0">
                <a:latin typeface="Calibri" panose="020F0502020204030204" pitchFamily="34" charset="0"/>
              </a:rPr>
              <a:t>Kraj </a:t>
            </a:r>
            <a:r>
              <a:rPr lang="pl-PL" sz="2000" b="1" dirty="0" smtClean="0">
                <a:latin typeface="Calibri" panose="020F0502020204030204" pitchFamily="34" charset="0"/>
              </a:rPr>
              <a:t>Pardubicki -  5,983 </a:t>
            </a:r>
            <a:r>
              <a:rPr lang="pl-PL" sz="2000" b="1" dirty="0">
                <a:latin typeface="Calibri" panose="020F0502020204030204" pitchFamily="34" charset="0"/>
              </a:rPr>
              <a:t>km,</a:t>
            </a:r>
            <a:br>
              <a:rPr lang="pl-PL" sz="2000" b="1" dirty="0">
                <a:latin typeface="Calibri" panose="020F0502020204030204" pitchFamily="34" charset="0"/>
              </a:rPr>
            </a:br>
            <a:r>
              <a:rPr lang="pl-PL" b="1" dirty="0">
                <a:latin typeface="Calibri" panose="020F0502020204030204" pitchFamily="34" charset="0"/>
              </a:rPr>
              <a:t/>
            </a:r>
            <a:br>
              <a:rPr lang="pl-PL" b="1" dirty="0">
                <a:latin typeface="Calibri" panose="020F0502020204030204" pitchFamily="34" charset="0"/>
              </a:rPr>
            </a:br>
            <a:endParaRPr lang="pl-PL" dirty="0"/>
          </a:p>
        </p:txBody>
      </p:sp>
      <p:sp>
        <p:nvSpPr>
          <p:cNvPr id="10" name="Podtytuł 9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l-PL" dirty="0"/>
          </a:p>
        </p:txBody>
      </p:sp>
      <p:pic>
        <p:nvPicPr>
          <p:cNvPr id="5" name="Obraz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0712" y="3980218"/>
            <a:ext cx="3837043" cy="2877782"/>
          </a:xfrm>
          <a:prstGeom prst="rect">
            <a:avLst/>
          </a:prstGeom>
        </p:spPr>
      </p:pic>
      <p:pic>
        <p:nvPicPr>
          <p:cNvPr id="9" name="Obraz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801744" y="2158012"/>
            <a:ext cx="3898224" cy="2267243"/>
          </a:xfrm>
          <a:prstGeom prst="rect">
            <a:avLst/>
          </a:prstGeom>
        </p:spPr>
      </p:pic>
      <p:pic>
        <p:nvPicPr>
          <p:cNvPr id="13" name="Obraz 1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389" y="4233105"/>
            <a:ext cx="4151465" cy="2335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3821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Moje dokumenty\Moje obrazy\mapy 2010\mapy marzec\DS - kontur. poma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0"/>
            <a:ext cx="7162800" cy="685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Picture 3" descr="D:\Moje dokumenty\Moje obrazy\UMWD - herb, logo aktualne\logotyp UMW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90221"/>
            <a:ext cx="1176399" cy="445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84368" y="188640"/>
            <a:ext cx="1259632" cy="514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Prostokąt 7"/>
          <p:cNvSpPr/>
          <p:nvPr/>
        </p:nvSpPr>
        <p:spPr>
          <a:xfrm>
            <a:off x="0" y="1556792"/>
            <a:ext cx="91440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endParaRPr lang="pl-PL" sz="2800" dirty="0"/>
          </a:p>
          <a:p>
            <a:pPr>
              <a:buFont typeface="Arial" pitchFamily="34" charset="0"/>
              <a:buChar char="•"/>
            </a:pPr>
            <a:endParaRPr lang="pl-PL" sz="2800" dirty="0"/>
          </a:p>
          <a:p>
            <a:endParaRPr lang="pl-PL" sz="2800" dirty="0"/>
          </a:p>
          <a:p>
            <a:pPr>
              <a:buFont typeface="Arial" pitchFamily="34" charset="0"/>
              <a:buChar char="•"/>
            </a:pPr>
            <a:endParaRPr lang="pl-PL" sz="2800" dirty="0"/>
          </a:p>
          <a:p>
            <a:endParaRPr lang="pl-PL" sz="2800" dirty="0"/>
          </a:p>
          <a:p>
            <a:pPr>
              <a:buFont typeface="Arial" pitchFamily="34" charset="0"/>
              <a:buChar char="•"/>
            </a:pPr>
            <a:endParaRPr lang="pl-PL" sz="2800" dirty="0"/>
          </a:p>
        </p:txBody>
      </p:sp>
      <p:sp>
        <p:nvSpPr>
          <p:cNvPr id="9" name="Prostokąt 8"/>
          <p:cNvSpPr/>
          <p:nvPr/>
        </p:nvSpPr>
        <p:spPr>
          <a:xfrm>
            <a:off x="2286000" y="2967335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endParaRPr lang="pl-PL" altLang="pl-PL" sz="2400" b="1" dirty="0" smtClean="0">
              <a:latin typeface="Arial Black" panose="020B0A04020102020204" pitchFamily="34" charset="0"/>
            </a:endParaRPr>
          </a:p>
        </p:txBody>
      </p:sp>
      <p:sp>
        <p:nvSpPr>
          <p:cNvPr id="12" name="Prostokąt 11"/>
          <p:cNvSpPr/>
          <p:nvPr/>
        </p:nvSpPr>
        <p:spPr>
          <a:xfrm>
            <a:off x="1043608" y="5661248"/>
            <a:ext cx="676875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pl-PL" altLang="pl-PL" sz="1000" dirty="0">
              <a:latin typeface="Arial Black" panose="020B0A04020102020204" pitchFamily="34" charset="0"/>
            </a:endParaRPr>
          </a:p>
        </p:txBody>
      </p:sp>
      <p:graphicFrame>
        <p:nvGraphicFramePr>
          <p:cNvPr id="16" name="Wykres 1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39868201"/>
              </p:ext>
            </p:extLst>
          </p:nvPr>
        </p:nvGraphicFramePr>
        <p:xfrm>
          <a:off x="-456797" y="1635770"/>
          <a:ext cx="5794648" cy="45365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9" name="Wykres 1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375408"/>
              </p:ext>
            </p:extLst>
          </p:nvPr>
        </p:nvGraphicFramePr>
        <p:xfrm>
          <a:off x="4286703" y="3736766"/>
          <a:ext cx="4983004" cy="30854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5" name="Prostokąt 4"/>
          <p:cNvSpPr/>
          <p:nvPr/>
        </p:nvSpPr>
        <p:spPr>
          <a:xfrm>
            <a:off x="1259631" y="404664"/>
            <a:ext cx="6499029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pl-PL" b="1" dirty="0" smtClean="0">
              <a:latin typeface="Calibri" panose="020F0502020204030204" pitchFamily="34" charset="0"/>
            </a:endParaRPr>
          </a:p>
          <a:p>
            <a:pPr algn="ctr"/>
            <a:endParaRPr lang="pl-PL" sz="2800" b="1" dirty="0" smtClean="0">
              <a:latin typeface="Calibri" panose="020F0502020204030204" pitchFamily="34" charset="0"/>
            </a:endParaRPr>
          </a:p>
          <a:p>
            <a:pPr algn="ctr"/>
            <a:r>
              <a:rPr lang="pl-PL" sz="3200" b="1" dirty="0">
                <a:latin typeface="Calibri" panose="020F0502020204030204" pitchFamily="34" charset="0"/>
              </a:rPr>
              <a:t> </a:t>
            </a:r>
            <a:r>
              <a:rPr lang="pl-PL" sz="3200" b="1" dirty="0" smtClean="0">
                <a:latin typeface="Calibri" panose="020F0502020204030204" pitchFamily="34" charset="0"/>
              </a:rPr>
              <a:t>       Ewaluacja (strona polska)</a:t>
            </a:r>
            <a:endParaRPr lang="pl-PL" sz="3200" dirty="0"/>
          </a:p>
        </p:txBody>
      </p:sp>
      <p:pic>
        <p:nvPicPr>
          <p:cNvPr id="20" name="Obraz 19">
            <a:extLst>
              <a:ext uri="{FF2B5EF4-FFF2-40B4-BE49-F238E27FC236}">
                <a16:creationId xmlns="" xmlns:a16="http://schemas.microsoft.com/office/drawing/2014/main" id="{EED0FAD6-DD60-4D7A-A354-1A0FD26D5CC5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038916" y="188640"/>
            <a:ext cx="2829228" cy="453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2712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Moje dokumenty\Moje obrazy\mapy 2010\mapy marzec\DS - kontur. poma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9600" y="0"/>
            <a:ext cx="7162800" cy="685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Picture 3" descr="D:\Moje dokumenty\Moje obrazy\UMWD - herb, logo aktualne\logotyp UMW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188640"/>
            <a:ext cx="1140861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85786" y="188640"/>
            <a:ext cx="1058213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Prostokąt 5"/>
          <p:cNvSpPr/>
          <p:nvPr/>
        </p:nvSpPr>
        <p:spPr>
          <a:xfrm>
            <a:off x="1009600" y="1772816"/>
            <a:ext cx="71628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endParaRPr lang="pl-PL" sz="3200" b="1" dirty="0" smtClean="0">
              <a:ln w="9525">
                <a:solidFill>
                  <a:schemeClr val="bg1"/>
                </a:solidFill>
                <a:prstDash val="solid"/>
              </a:ln>
              <a:latin typeface="Arial Black" panose="020B0A04020102020204" pitchFamily="34" charset="0"/>
              <a:cs typeface="Aharoni" panose="02010803020104030203" pitchFamily="2" charset="-79"/>
            </a:endParaRPr>
          </a:p>
          <a:p>
            <a:pPr algn="ctr">
              <a:defRPr/>
            </a:pPr>
            <a:endParaRPr lang="pl-PL" sz="3200" b="1" dirty="0">
              <a:ln w="9525">
                <a:solidFill>
                  <a:schemeClr val="bg1"/>
                </a:solidFill>
                <a:prstDash val="solid"/>
              </a:ln>
              <a:latin typeface="Arial Black" panose="020B0A04020102020204" pitchFamily="34" charset="0"/>
              <a:cs typeface="Aharoni" panose="02010803020104030203" pitchFamily="2" charset="-79"/>
            </a:endParaRPr>
          </a:p>
        </p:txBody>
      </p:sp>
      <p:pic>
        <p:nvPicPr>
          <p:cNvPr id="8" name="Obraz 7">
            <a:extLst>
              <a:ext uri="{FF2B5EF4-FFF2-40B4-BE49-F238E27FC236}">
                <a16:creationId xmlns="" xmlns:a16="http://schemas.microsoft.com/office/drawing/2014/main" id="{EED0FAD6-DD60-4D7A-A354-1A0FD26D5CC5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059832" y="153609"/>
            <a:ext cx="3456384" cy="467079"/>
          </a:xfrm>
          <a:prstGeom prst="rect">
            <a:avLst/>
          </a:prstGeom>
        </p:spPr>
      </p:pic>
      <p:sp>
        <p:nvSpPr>
          <p:cNvPr id="5" name="Tytuł 4"/>
          <p:cNvSpPr>
            <a:spLocks noGrp="1"/>
          </p:cNvSpPr>
          <p:nvPr>
            <p:ph type="ctrTitle"/>
          </p:nvPr>
        </p:nvSpPr>
        <p:spPr>
          <a:xfrm>
            <a:off x="1009600" y="725798"/>
            <a:ext cx="7901070" cy="6840760"/>
          </a:xfrm>
        </p:spPr>
        <p:txBody>
          <a:bodyPr/>
          <a:lstStyle/>
          <a:p>
            <a:pPr marL="342900" indent="-342900">
              <a:buAutoNum type="arabicPeriod"/>
              <a:defRPr/>
            </a:pPr>
            <a:r>
              <a:rPr lang="pl-PL" sz="3200" b="1" dirty="0" smtClean="0">
                <a:latin typeface="Calibri" panose="020F0502020204030204" pitchFamily="34" charset="0"/>
              </a:rPr>
              <a:t/>
            </a:r>
            <a:br>
              <a:rPr lang="pl-PL" sz="3200" b="1" dirty="0" smtClean="0">
                <a:latin typeface="Calibri" panose="020F0502020204030204" pitchFamily="34" charset="0"/>
              </a:rPr>
            </a:br>
            <a:r>
              <a:rPr lang="pl-PL" sz="3200" b="1" dirty="0" smtClean="0">
                <a:latin typeface="Calibri" panose="020F0502020204030204" pitchFamily="34" charset="0"/>
              </a:rPr>
              <a:t/>
            </a:r>
            <a:br>
              <a:rPr lang="pl-PL" sz="3200" b="1" dirty="0" smtClean="0">
                <a:latin typeface="Calibri" panose="020F0502020204030204" pitchFamily="34" charset="0"/>
              </a:rPr>
            </a:br>
            <a:r>
              <a:rPr lang="pl-PL" sz="3200" b="1" dirty="0">
                <a:latin typeface="Calibri" panose="020F0502020204030204" pitchFamily="34" charset="0"/>
              </a:rPr>
              <a:t/>
            </a:r>
            <a:br>
              <a:rPr lang="pl-PL" sz="3200" b="1" dirty="0">
                <a:latin typeface="Calibri" panose="020F0502020204030204" pitchFamily="34" charset="0"/>
              </a:rPr>
            </a:br>
            <a:r>
              <a:rPr lang="pl-PL" sz="3200" b="1" dirty="0" smtClean="0">
                <a:latin typeface="Calibri" panose="020F0502020204030204" pitchFamily="34" charset="0"/>
              </a:rPr>
              <a:t/>
            </a:r>
            <a:br>
              <a:rPr lang="pl-PL" sz="3200" b="1" dirty="0" smtClean="0">
                <a:latin typeface="Calibri" panose="020F0502020204030204" pitchFamily="34" charset="0"/>
              </a:rPr>
            </a:br>
            <a:r>
              <a:rPr lang="pl-PL" sz="3200" b="1" dirty="0">
                <a:latin typeface="Calibri" panose="020F0502020204030204" pitchFamily="34" charset="0"/>
              </a:rPr>
              <a:t/>
            </a:r>
            <a:br>
              <a:rPr lang="pl-PL" sz="3200" b="1" dirty="0">
                <a:latin typeface="Calibri" panose="020F0502020204030204" pitchFamily="34" charset="0"/>
              </a:rPr>
            </a:br>
            <a:r>
              <a:rPr lang="pl-PL" sz="3200" b="1" dirty="0" smtClean="0">
                <a:latin typeface="Calibri" panose="020F0502020204030204" pitchFamily="34" charset="0"/>
              </a:rPr>
              <a:t/>
            </a:r>
            <a:br>
              <a:rPr lang="pl-PL" sz="3200" b="1" dirty="0" smtClean="0">
                <a:latin typeface="Calibri" panose="020F0502020204030204" pitchFamily="34" charset="0"/>
              </a:rPr>
            </a:br>
            <a:r>
              <a:rPr lang="pl-PL" sz="3200" b="1" dirty="0" smtClean="0">
                <a:latin typeface="Calibri" panose="020F0502020204030204" pitchFamily="34" charset="0"/>
              </a:rPr>
              <a:t/>
            </a:r>
            <a:br>
              <a:rPr lang="pl-PL" sz="3200" b="1" dirty="0" smtClean="0">
                <a:latin typeface="Calibri" panose="020F0502020204030204" pitchFamily="34" charset="0"/>
              </a:rPr>
            </a:br>
            <a:r>
              <a:rPr lang="pl-PL" sz="3200" b="1" dirty="0">
                <a:latin typeface="Calibri" panose="020F0502020204030204" pitchFamily="34" charset="0"/>
              </a:rPr>
              <a:t/>
            </a:r>
            <a:br>
              <a:rPr lang="pl-PL" sz="3200" b="1" dirty="0">
                <a:latin typeface="Calibri" panose="020F0502020204030204" pitchFamily="34" charset="0"/>
              </a:rPr>
            </a:br>
            <a:r>
              <a:rPr lang="pl-PL" sz="3200" b="1" dirty="0" smtClean="0">
                <a:latin typeface="Calibri" panose="020F0502020204030204" pitchFamily="34" charset="0"/>
              </a:rPr>
              <a:t/>
            </a:r>
            <a:br>
              <a:rPr lang="pl-PL" sz="3200" b="1" dirty="0" smtClean="0">
                <a:latin typeface="Calibri" panose="020F0502020204030204" pitchFamily="34" charset="0"/>
              </a:rPr>
            </a:br>
            <a:r>
              <a:rPr lang="pl-PL" sz="3200" b="1" dirty="0" smtClean="0">
                <a:latin typeface="Calibri" panose="020F0502020204030204" pitchFamily="34" charset="0"/>
              </a:rPr>
              <a:t>Inwestycje </a:t>
            </a:r>
            <a:r>
              <a:rPr lang="pl-PL" sz="3200" b="1" dirty="0">
                <a:latin typeface="Calibri" panose="020F0502020204030204" pitchFamily="34" charset="0"/>
              </a:rPr>
              <a:t>planowane do realizacji</a:t>
            </a:r>
            <a:br>
              <a:rPr lang="pl-PL" sz="3200" b="1" dirty="0">
                <a:latin typeface="Calibri" panose="020F0502020204030204" pitchFamily="34" charset="0"/>
              </a:rPr>
            </a:br>
            <a:r>
              <a:rPr lang="pl-PL" sz="3200" b="1" dirty="0" smtClean="0">
                <a:latin typeface="Calibri" panose="020F0502020204030204" pitchFamily="34" charset="0"/>
              </a:rPr>
              <a:t/>
            </a:r>
            <a:br>
              <a:rPr lang="pl-PL" sz="3200" b="1" dirty="0" smtClean="0">
                <a:latin typeface="Calibri" panose="020F0502020204030204" pitchFamily="34" charset="0"/>
              </a:rPr>
            </a:br>
            <a:r>
              <a:rPr lang="pl-PL" sz="2400" b="1" dirty="0" smtClean="0">
                <a:latin typeface="Calibri" panose="020F0502020204030204" pitchFamily="34" charset="0"/>
              </a:rPr>
              <a:t>Budowa </a:t>
            </a:r>
            <a:r>
              <a:rPr lang="pl-PL" sz="2400" b="1" dirty="0">
                <a:latin typeface="Calibri" panose="020F0502020204030204" pitchFamily="34" charset="0"/>
              </a:rPr>
              <a:t>turystycznej ścieżki pieszo-rowerowej </a:t>
            </a:r>
            <a:r>
              <a:rPr lang="pl-PL" sz="2400" b="1" dirty="0" smtClean="0">
                <a:latin typeface="Calibri" panose="020F0502020204030204" pitchFamily="34" charset="0"/>
              </a:rPr>
              <a:t/>
            </a:r>
            <a:br>
              <a:rPr lang="pl-PL" sz="2400" b="1" dirty="0" smtClean="0">
                <a:latin typeface="Calibri" panose="020F0502020204030204" pitchFamily="34" charset="0"/>
              </a:rPr>
            </a:br>
            <a:r>
              <a:rPr lang="pl-PL" sz="2400" b="1" dirty="0" smtClean="0">
                <a:latin typeface="Calibri" panose="020F0502020204030204" pitchFamily="34" charset="0"/>
              </a:rPr>
              <a:t>na </a:t>
            </a:r>
            <a:r>
              <a:rPr lang="pl-PL" sz="2400" b="1" dirty="0" err="1">
                <a:latin typeface="Calibri" panose="020F0502020204030204" pitchFamily="34" charset="0"/>
              </a:rPr>
              <a:t>trójstyku</a:t>
            </a:r>
            <a:r>
              <a:rPr lang="pl-PL" sz="2400" b="1" dirty="0">
                <a:latin typeface="Calibri" panose="020F0502020204030204" pitchFamily="34" charset="0"/>
              </a:rPr>
              <a:t> granic Polski, Czech i Niemiec </a:t>
            </a:r>
            <a:r>
              <a:rPr lang="pl-PL" sz="2400" b="1" dirty="0" smtClean="0">
                <a:latin typeface="Calibri" panose="020F0502020204030204" pitchFamily="34" charset="0"/>
              </a:rPr>
              <a:t/>
            </a:r>
            <a:br>
              <a:rPr lang="pl-PL" sz="2400" b="1" dirty="0" smtClean="0">
                <a:latin typeface="Calibri" panose="020F0502020204030204" pitchFamily="34" charset="0"/>
              </a:rPr>
            </a:br>
            <a:r>
              <a:rPr lang="pl-PL" sz="2400" b="1" dirty="0" smtClean="0">
                <a:latin typeface="Calibri" panose="020F0502020204030204" pitchFamily="34" charset="0"/>
              </a:rPr>
              <a:t>wraz z </a:t>
            </a:r>
            <a:r>
              <a:rPr lang="pl-PL" sz="2400" b="1" dirty="0">
                <a:latin typeface="Calibri" panose="020F0502020204030204" pitchFamily="34" charset="0"/>
              </a:rPr>
              <a:t>infrastrukturą </a:t>
            </a:r>
            <a:r>
              <a:rPr lang="pl-PL" sz="2400" b="1" dirty="0" smtClean="0">
                <a:latin typeface="Calibri" panose="020F0502020204030204" pitchFamily="34" charset="0"/>
              </a:rPr>
              <a:t>towarzyszącą</a:t>
            </a:r>
            <a:br>
              <a:rPr lang="pl-PL" sz="2400" b="1" dirty="0" smtClean="0">
                <a:latin typeface="Calibri" panose="020F0502020204030204" pitchFamily="34" charset="0"/>
              </a:rPr>
            </a:br>
            <a:r>
              <a:rPr lang="pl-PL" sz="2400" b="1" dirty="0">
                <a:latin typeface="Calibri" panose="020F0502020204030204" pitchFamily="34" charset="0"/>
              </a:rPr>
              <a:t/>
            </a:r>
            <a:br>
              <a:rPr lang="pl-PL" sz="2400" b="1" dirty="0">
                <a:latin typeface="Calibri" panose="020F0502020204030204" pitchFamily="34" charset="0"/>
              </a:rPr>
            </a:br>
            <a:r>
              <a:rPr lang="pl-PL" sz="2400" b="1" dirty="0" smtClean="0">
                <a:latin typeface="Calibri" panose="020F0502020204030204" pitchFamily="34" charset="0"/>
              </a:rPr>
              <a:t/>
            </a:r>
            <a:br>
              <a:rPr lang="pl-PL" sz="2400" b="1" dirty="0" smtClean="0">
                <a:latin typeface="Calibri" panose="020F0502020204030204" pitchFamily="34" charset="0"/>
              </a:rPr>
            </a:br>
            <a:r>
              <a:rPr lang="pl-PL" sz="2400" b="1" dirty="0">
                <a:latin typeface="Calibri" panose="020F0502020204030204" pitchFamily="34" charset="0"/>
              </a:rPr>
              <a:t/>
            </a:r>
            <a:br>
              <a:rPr lang="pl-PL" sz="2400" b="1" dirty="0">
                <a:latin typeface="Calibri" panose="020F0502020204030204" pitchFamily="34" charset="0"/>
              </a:rPr>
            </a:br>
            <a:r>
              <a:rPr lang="pl-PL" sz="2400" b="1" dirty="0" smtClean="0">
                <a:latin typeface="Calibri" panose="020F0502020204030204" pitchFamily="34" charset="0"/>
              </a:rPr>
              <a:t/>
            </a:r>
            <a:br>
              <a:rPr lang="pl-PL" sz="2400" b="1" dirty="0" smtClean="0">
                <a:latin typeface="Calibri" panose="020F0502020204030204" pitchFamily="34" charset="0"/>
              </a:rPr>
            </a:br>
            <a:r>
              <a:rPr lang="pl-PL" sz="2400" b="1" dirty="0" smtClean="0">
                <a:latin typeface="Calibri" panose="020F0502020204030204" pitchFamily="34" charset="0"/>
              </a:rPr>
              <a:t/>
            </a:r>
            <a:br>
              <a:rPr lang="pl-PL" sz="2400" b="1" dirty="0" smtClean="0">
                <a:latin typeface="Calibri" panose="020F0502020204030204" pitchFamily="34" charset="0"/>
              </a:rPr>
            </a:br>
            <a:r>
              <a:rPr lang="pl-PL" sz="2400" b="1" dirty="0" smtClean="0">
                <a:latin typeface="Calibri" panose="020F0502020204030204" pitchFamily="34" charset="0"/>
              </a:rPr>
              <a:t>			                  </a:t>
            </a:r>
            <a:br>
              <a:rPr lang="pl-PL" sz="2400" b="1" dirty="0" smtClean="0">
                <a:latin typeface="Calibri" panose="020F0502020204030204" pitchFamily="34" charset="0"/>
              </a:rPr>
            </a:br>
            <a:r>
              <a:rPr lang="pl-PL" sz="2400" b="1" dirty="0">
                <a:latin typeface="Calibri" panose="020F0502020204030204" pitchFamily="34" charset="0"/>
              </a:rPr>
              <a:t/>
            </a:r>
            <a:br>
              <a:rPr lang="pl-PL" sz="2400" b="1" dirty="0">
                <a:latin typeface="Calibri" panose="020F0502020204030204" pitchFamily="34" charset="0"/>
              </a:rPr>
            </a:br>
            <a:r>
              <a:rPr lang="pl-PL" sz="2400" b="1" dirty="0" smtClean="0">
                <a:latin typeface="Calibri" panose="020F0502020204030204" pitchFamily="34" charset="0"/>
              </a:rPr>
              <a:t/>
            </a:r>
            <a:br>
              <a:rPr lang="pl-PL" sz="2400" b="1" dirty="0" smtClean="0">
                <a:latin typeface="Calibri" panose="020F0502020204030204" pitchFamily="34" charset="0"/>
              </a:rPr>
            </a:br>
            <a:r>
              <a:rPr lang="pl-PL" sz="2400" b="1" dirty="0">
                <a:latin typeface="Calibri" panose="020F0502020204030204" pitchFamily="34" charset="0"/>
              </a:rPr>
              <a:t/>
            </a:r>
            <a:br>
              <a:rPr lang="pl-PL" sz="2400" b="1" dirty="0">
                <a:latin typeface="Calibri" panose="020F0502020204030204" pitchFamily="34" charset="0"/>
              </a:rPr>
            </a:br>
            <a:r>
              <a:rPr lang="pl-PL" sz="3200" b="1" dirty="0">
                <a:latin typeface="Calibri" panose="020F0502020204030204" pitchFamily="34" charset="0"/>
              </a:rPr>
              <a:t/>
            </a:r>
            <a:br>
              <a:rPr lang="pl-PL" sz="3200" b="1" dirty="0">
                <a:latin typeface="Calibri" panose="020F0502020204030204" pitchFamily="34" charset="0"/>
              </a:rPr>
            </a:br>
            <a:r>
              <a:rPr lang="pl-PL" sz="3200" b="1" dirty="0" smtClean="0">
                <a:latin typeface="Calibri" panose="020F0502020204030204" pitchFamily="34" charset="0"/>
              </a:rPr>
              <a:t>              </a:t>
            </a:r>
            <a:r>
              <a:rPr lang="pl-PL" sz="2400" b="1" dirty="0" smtClean="0">
                <a:latin typeface="Calibri" panose="020F0502020204030204" pitchFamily="34" charset="0"/>
              </a:rPr>
              <a:t/>
            </a:r>
            <a:br>
              <a:rPr lang="pl-PL" sz="2400" b="1" dirty="0" smtClean="0">
                <a:latin typeface="Calibri" panose="020F0502020204030204" pitchFamily="34" charset="0"/>
              </a:rPr>
            </a:br>
            <a:endParaRPr lang="pl-PL" sz="2400" b="1" dirty="0">
              <a:latin typeface="Calibri" panose="020F0502020204030204" pitchFamily="34" charset="0"/>
            </a:endParaRPr>
          </a:p>
        </p:txBody>
      </p:sp>
      <p:sp>
        <p:nvSpPr>
          <p:cNvPr id="9" name="Podtytuł 8"/>
          <p:cNvSpPr>
            <a:spLocks noGrp="1"/>
          </p:cNvSpPr>
          <p:nvPr>
            <p:ph type="subTitle" idx="1"/>
          </p:nvPr>
        </p:nvSpPr>
        <p:spPr>
          <a:xfrm>
            <a:off x="1296983" y="5013176"/>
            <a:ext cx="6858000" cy="2806911"/>
          </a:xfrm>
        </p:spPr>
        <p:txBody>
          <a:bodyPr/>
          <a:lstStyle/>
          <a:p>
            <a:pPr algn="l"/>
            <a:endParaRPr lang="cs-CZ" b="1" dirty="0" smtClean="0">
              <a:latin typeface="Calibri" panose="020F0502020204030204" pitchFamily="34" charset="0"/>
            </a:endParaRPr>
          </a:p>
          <a:p>
            <a:r>
              <a:rPr lang="cs-CZ" b="1" dirty="0" smtClean="0">
                <a:latin typeface="Calibri" panose="020F0502020204030204" pitchFamily="34" charset="0"/>
              </a:rPr>
              <a:t>Stavba </a:t>
            </a:r>
            <a:r>
              <a:rPr lang="cs-CZ" b="1" dirty="0">
                <a:latin typeface="Calibri" panose="020F0502020204030204" pitchFamily="34" charset="0"/>
              </a:rPr>
              <a:t>turistické stezky s cyklostezkou v Trojzemí                   hranic Polska, Čech a Německa včetně doprovodné 	              infrastruktury</a:t>
            </a:r>
            <a:br>
              <a:rPr lang="cs-CZ" b="1" dirty="0">
                <a:latin typeface="Calibri" panose="020F0502020204030204" pitchFamily="34" charset="0"/>
              </a:rPr>
            </a:br>
            <a:endParaRPr lang="pl-PL" b="1" dirty="0" smtClean="0">
              <a:latin typeface="Calibri" panose="020F0502020204030204" pitchFamily="34" charset="0"/>
            </a:endParaRPr>
          </a:p>
        </p:txBody>
      </p:sp>
      <p:pic>
        <p:nvPicPr>
          <p:cNvPr id="11" name="Obraz 10"/>
          <p:cNvPicPr>
            <a:picLocks noChangeAspect="1"/>
          </p:cNvPicPr>
          <p:nvPr/>
        </p:nvPicPr>
        <p:blipFill rotWithShape="1">
          <a:blip r:embed="rId6"/>
          <a:srcRect l="4102"/>
          <a:stretch/>
        </p:blipFill>
        <p:spPr>
          <a:xfrm>
            <a:off x="1592464" y="2850034"/>
            <a:ext cx="6267038" cy="2694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5609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Moje dokumenty\Moje obrazy\mapy 2010\mapy marzec\DS - kontur. poma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2877" y="-31059"/>
            <a:ext cx="7162800" cy="685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Picture 3" descr="D:\Moje dokumenty\Moje obrazy\UMWD - herb, logo aktualne\logotyp UMW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188640"/>
            <a:ext cx="1140861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85786" y="188640"/>
            <a:ext cx="1058213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Prostokąt 5"/>
          <p:cNvSpPr/>
          <p:nvPr/>
        </p:nvSpPr>
        <p:spPr>
          <a:xfrm>
            <a:off x="1009600" y="1772816"/>
            <a:ext cx="71628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endParaRPr lang="pl-PL" sz="3200" b="1" dirty="0" smtClean="0">
              <a:ln w="9525">
                <a:solidFill>
                  <a:schemeClr val="bg1"/>
                </a:solidFill>
                <a:prstDash val="solid"/>
              </a:ln>
              <a:latin typeface="Arial Black" panose="020B0A04020102020204" pitchFamily="34" charset="0"/>
              <a:cs typeface="Aharoni" panose="02010803020104030203" pitchFamily="2" charset="-79"/>
            </a:endParaRPr>
          </a:p>
          <a:p>
            <a:pPr algn="ctr">
              <a:defRPr/>
            </a:pPr>
            <a:endParaRPr lang="pl-PL" sz="3200" b="1" dirty="0">
              <a:ln w="9525">
                <a:solidFill>
                  <a:schemeClr val="bg1"/>
                </a:solidFill>
                <a:prstDash val="solid"/>
              </a:ln>
              <a:latin typeface="Arial Black" panose="020B0A04020102020204" pitchFamily="34" charset="0"/>
              <a:cs typeface="Aharoni" panose="02010803020104030203" pitchFamily="2" charset="-79"/>
            </a:endParaRPr>
          </a:p>
        </p:txBody>
      </p:sp>
      <p:pic>
        <p:nvPicPr>
          <p:cNvPr id="8" name="Obraz 7">
            <a:extLst>
              <a:ext uri="{FF2B5EF4-FFF2-40B4-BE49-F238E27FC236}">
                <a16:creationId xmlns="" xmlns:a16="http://schemas.microsoft.com/office/drawing/2014/main" id="{EED0FAD6-DD60-4D7A-A354-1A0FD26D5CC5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059832" y="153609"/>
            <a:ext cx="3456384" cy="467079"/>
          </a:xfrm>
          <a:prstGeom prst="rect">
            <a:avLst/>
          </a:prstGeom>
        </p:spPr>
      </p:pic>
      <p:sp>
        <p:nvSpPr>
          <p:cNvPr id="5" name="Tytuł 4"/>
          <p:cNvSpPr>
            <a:spLocks noGrp="1"/>
          </p:cNvSpPr>
          <p:nvPr>
            <p:ph type="ctrTitle"/>
          </p:nvPr>
        </p:nvSpPr>
        <p:spPr>
          <a:xfrm>
            <a:off x="1042877" y="620688"/>
            <a:ext cx="7162800" cy="7349587"/>
          </a:xfrm>
        </p:spPr>
        <p:txBody>
          <a:bodyPr/>
          <a:lstStyle/>
          <a:p>
            <a:pPr algn="l"/>
            <a:r>
              <a:rPr lang="pl-PL" sz="2000" b="1" dirty="0" smtClean="0">
                <a:latin typeface="Calibri" panose="020F0502020204030204" pitchFamily="34" charset="0"/>
              </a:rPr>
              <a:t/>
            </a:r>
            <a:br>
              <a:rPr lang="pl-PL" sz="2000" b="1" dirty="0" smtClean="0">
                <a:latin typeface="Calibri" panose="020F0502020204030204" pitchFamily="34" charset="0"/>
              </a:rPr>
            </a:br>
            <a:r>
              <a:rPr lang="pl-PL" sz="2000" b="1" dirty="0">
                <a:latin typeface="Calibri" panose="020F0502020204030204" pitchFamily="34" charset="0"/>
              </a:rPr>
              <a:t/>
            </a:r>
            <a:br>
              <a:rPr lang="pl-PL" sz="2000" b="1" dirty="0">
                <a:latin typeface="Calibri" panose="020F0502020204030204" pitchFamily="34" charset="0"/>
              </a:rPr>
            </a:br>
            <a:r>
              <a:rPr lang="pl-PL" sz="2000" b="1" dirty="0" smtClean="0">
                <a:latin typeface="Calibri" panose="020F0502020204030204" pitchFamily="34" charset="0"/>
              </a:rPr>
              <a:t/>
            </a:r>
            <a:br>
              <a:rPr lang="pl-PL" sz="2000" b="1" dirty="0" smtClean="0">
                <a:latin typeface="Calibri" panose="020F0502020204030204" pitchFamily="34" charset="0"/>
              </a:rPr>
            </a:br>
            <a:r>
              <a:rPr lang="pl-PL" sz="2000" b="1" dirty="0" smtClean="0">
                <a:latin typeface="Calibri" panose="020F0502020204030204" pitchFamily="34" charset="0"/>
              </a:rPr>
              <a:t>Uwzględniając </a:t>
            </a:r>
            <a:r>
              <a:rPr lang="pl-PL" sz="2000" b="1" dirty="0">
                <a:latin typeface="Calibri" panose="020F0502020204030204" pitchFamily="34" charset="0"/>
              </a:rPr>
              <a:t>charakter i znaczenie projektu dla regionu (obszaru pogranicza), zamysł ten jest popierany przez Województwo Dolnośląskie, Kraj </a:t>
            </a:r>
            <a:r>
              <a:rPr lang="pl-PL" sz="2000" b="1" dirty="0" err="1">
                <a:latin typeface="Calibri" panose="020F0502020204030204" pitchFamily="34" charset="0"/>
              </a:rPr>
              <a:t>Liberecki</a:t>
            </a:r>
            <a:r>
              <a:rPr lang="pl-PL" sz="2000" b="1" dirty="0">
                <a:latin typeface="Calibri" panose="020F0502020204030204" pitchFamily="34" charset="0"/>
              </a:rPr>
              <a:t> oraz Powiat </a:t>
            </a:r>
            <a:r>
              <a:rPr lang="pl-PL" sz="2000" b="1" dirty="0" err="1">
                <a:latin typeface="Calibri" panose="020F0502020204030204" pitchFamily="34" charset="0"/>
              </a:rPr>
              <a:t>Görlitz</a:t>
            </a:r>
            <a:r>
              <a:rPr lang="pl-PL" sz="2000" b="1" dirty="0">
                <a:latin typeface="Calibri" panose="020F0502020204030204" pitchFamily="34" charset="0"/>
              </a:rPr>
              <a:t>. Od 2016 roku Liderem Projektu jest Województwo Dolnośląskie – Dolnośląska Służba Dróg i Kolei we Wrocławiu, które podjęło się prowadzenia projektu. </a:t>
            </a:r>
            <a:r>
              <a:rPr lang="pl-PL" sz="2000" b="1" dirty="0" smtClean="0">
                <a:latin typeface="Calibri" panose="020F0502020204030204" pitchFamily="34" charset="0"/>
              </a:rPr>
              <a:t/>
            </a:r>
            <a:br>
              <a:rPr lang="pl-PL" sz="2000" b="1" dirty="0" smtClean="0">
                <a:latin typeface="Calibri" panose="020F0502020204030204" pitchFamily="34" charset="0"/>
              </a:rPr>
            </a:br>
            <a:r>
              <a:rPr lang="pl-PL" sz="2000" b="1" dirty="0">
                <a:latin typeface="Calibri" panose="020F0502020204030204" pitchFamily="34" charset="0"/>
              </a:rPr>
              <a:t/>
            </a:r>
            <a:br>
              <a:rPr lang="pl-PL" sz="2000" b="1" dirty="0">
                <a:latin typeface="Calibri" panose="020F0502020204030204" pitchFamily="34" charset="0"/>
              </a:rPr>
            </a:br>
            <a:r>
              <a:rPr lang="pl-PL" sz="2000" b="1" dirty="0" smtClean="0">
                <a:latin typeface="Calibri" panose="020F0502020204030204" pitchFamily="34" charset="0"/>
              </a:rPr>
              <a:t/>
            </a:r>
            <a:br>
              <a:rPr lang="pl-PL" sz="2000" b="1" dirty="0" smtClean="0">
                <a:latin typeface="Calibri" panose="020F0502020204030204" pitchFamily="34" charset="0"/>
              </a:rPr>
            </a:br>
            <a:r>
              <a:rPr lang="pl-PL" sz="2000" b="1" dirty="0">
                <a:latin typeface="Calibri" panose="020F0502020204030204" pitchFamily="34" charset="0"/>
              </a:rPr>
              <a:t/>
            </a:r>
            <a:br>
              <a:rPr lang="pl-PL" sz="2000" b="1" dirty="0">
                <a:latin typeface="Calibri" panose="020F0502020204030204" pitchFamily="34" charset="0"/>
              </a:rPr>
            </a:br>
            <a:r>
              <a:rPr lang="pl-PL" sz="2000" b="1" dirty="0" smtClean="0">
                <a:latin typeface="Calibri" panose="020F0502020204030204" pitchFamily="34" charset="0"/>
              </a:rPr>
              <a:t/>
            </a:r>
            <a:br>
              <a:rPr lang="pl-PL" sz="2000" b="1" dirty="0" smtClean="0">
                <a:latin typeface="Calibri" panose="020F0502020204030204" pitchFamily="34" charset="0"/>
              </a:rPr>
            </a:br>
            <a:r>
              <a:rPr lang="pl-PL" sz="2000" b="1" dirty="0">
                <a:latin typeface="Calibri" panose="020F0502020204030204" pitchFamily="34" charset="0"/>
              </a:rPr>
              <a:t/>
            </a:r>
            <a:br>
              <a:rPr lang="pl-PL" sz="2000" b="1" dirty="0">
                <a:latin typeface="Calibri" panose="020F0502020204030204" pitchFamily="34" charset="0"/>
              </a:rPr>
            </a:br>
            <a:r>
              <a:rPr lang="pl-PL" sz="2000" b="1" dirty="0" smtClean="0">
                <a:latin typeface="Calibri" panose="020F0502020204030204" pitchFamily="34" charset="0"/>
              </a:rPr>
              <a:t/>
            </a:r>
            <a:br>
              <a:rPr lang="pl-PL" sz="2000" b="1" dirty="0" smtClean="0">
                <a:latin typeface="Calibri" panose="020F0502020204030204" pitchFamily="34" charset="0"/>
              </a:rPr>
            </a:br>
            <a:r>
              <a:rPr lang="pl-PL" sz="2000" b="1" dirty="0">
                <a:latin typeface="Calibri" panose="020F0502020204030204" pitchFamily="34" charset="0"/>
              </a:rPr>
              <a:t/>
            </a:r>
            <a:br>
              <a:rPr lang="pl-PL" sz="2000" b="1" dirty="0">
                <a:latin typeface="Calibri" panose="020F0502020204030204" pitchFamily="34" charset="0"/>
              </a:rPr>
            </a:br>
            <a:r>
              <a:rPr lang="pl-PL" sz="2000" b="1" dirty="0" smtClean="0">
                <a:latin typeface="Calibri" panose="020F0502020204030204" pitchFamily="34" charset="0"/>
              </a:rPr>
              <a:t/>
            </a:r>
            <a:br>
              <a:rPr lang="pl-PL" sz="2000" b="1" dirty="0" smtClean="0">
                <a:latin typeface="Calibri" panose="020F0502020204030204" pitchFamily="34" charset="0"/>
              </a:rPr>
            </a:br>
            <a:r>
              <a:rPr lang="pl-PL" sz="2000" b="1" dirty="0">
                <a:latin typeface="Calibri" panose="020F0502020204030204" pitchFamily="34" charset="0"/>
              </a:rPr>
              <a:t/>
            </a:r>
            <a:br>
              <a:rPr lang="pl-PL" sz="2000" b="1" dirty="0">
                <a:latin typeface="Calibri" panose="020F0502020204030204" pitchFamily="34" charset="0"/>
              </a:rPr>
            </a:br>
            <a:r>
              <a:rPr lang="cs-CZ" sz="2000" b="1" dirty="0">
                <a:latin typeface="Calibri" panose="020F0502020204030204" pitchFamily="34" charset="0"/>
              </a:rPr>
              <a:t/>
            </a:r>
            <a:br>
              <a:rPr lang="cs-CZ" sz="2000" b="1" dirty="0">
                <a:latin typeface="Calibri" panose="020F0502020204030204" pitchFamily="34" charset="0"/>
              </a:rPr>
            </a:br>
            <a:r>
              <a:rPr lang="pl-PL" sz="2000" b="1" dirty="0" smtClean="0">
                <a:latin typeface="Calibri" panose="020F0502020204030204" pitchFamily="34" charset="0"/>
              </a:rPr>
              <a:t/>
            </a:r>
            <a:br>
              <a:rPr lang="pl-PL" sz="2000" b="1" dirty="0" smtClean="0">
                <a:latin typeface="Calibri" panose="020F0502020204030204" pitchFamily="34" charset="0"/>
              </a:rPr>
            </a:br>
            <a:r>
              <a:rPr lang="pl-PL" sz="2400" b="1" dirty="0" smtClean="0">
                <a:latin typeface="Calibri" panose="020F0502020204030204" pitchFamily="34" charset="0"/>
              </a:rPr>
              <a:t/>
            </a:r>
            <a:br>
              <a:rPr lang="pl-PL" sz="2400" b="1" dirty="0" smtClean="0">
                <a:latin typeface="Calibri" panose="020F0502020204030204" pitchFamily="34" charset="0"/>
              </a:rPr>
            </a:br>
            <a:r>
              <a:rPr lang="pl-PL" sz="2400" b="1" dirty="0" smtClean="0">
                <a:latin typeface="Calibri" panose="020F0502020204030204" pitchFamily="34" charset="0"/>
              </a:rPr>
              <a:t/>
            </a:r>
            <a:br>
              <a:rPr lang="pl-PL" sz="2400" b="1" dirty="0" smtClean="0">
                <a:latin typeface="Calibri" panose="020F0502020204030204" pitchFamily="34" charset="0"/>
              </a:rPr>
            </a:br>
            <a:endParaRPr lang="pl-PL" sz="2000" b="1" i="1" dirty="0">
              <a:latin typeface="Calibri" panose="020F0502020204030204" pitchFamily="34" charset="0"/>
            </a:endParaRPr>
          </a:p>
        </p:txBody>
      </p:sp>
      <p:sp>
        <p:nvSpPr>
          <p:cNvPr id="9" name="Podtytuł 8"/>
          <p:cNvSpPr>
            <a:spLocks noGrp="1"/>
          </p:cNvSpPr>
          <p:nvPr>
            <p:ph type="subTitle" idx="1"/>
          </p:nvPr>
        </p:nvSpPr>
        <p:spPr>
          <a:xfrm>
            <a:off x="0" y="6986615"/>
            <a:ext cx="8928900" cy="2038594"/>
          </a:xfrm>
        </p:spPr>
        <p:txBody>
          <a:bodyPr/>
          <a:lstStyle/>
          <a:p>
            <a:pPr algn="l"/>
            <a:endParaRPr lang="pl-PL" b="1" dirty="0">
              <a:latin typeface="Calibri" panose="020F0502020204030204" pitchFamily="34" charset="0"/>
            </a:endParaRPr>
          </a:p>
          <a:p>
            <a:pPr algn="l"/>
            <a:endParaRPr lang="pl-PL" sz="2000" b="1" dirty="0">
              <a:latin typeface="Calibri" panose="020F0502020204030204" pitchFamily="34" charset="0"/>
            </a:endParaRPr>
          </a:p>
          <a:p>
            <a:pPr algn="l"/>
            <a:endParaRPr lang="pl-PL" b="1" u="sng" dirty="0" smtClean="0">
              <a:latin typeface="Calibri" panose="020F0502020204030204" pitchFamily="34" charset="0"/>
            </a:endParaRPr>
          </a:p>
        </p:txBody>
      </p:sp>
      <p:pic>
        <p:nvPicPr>
          <p:cNvPr id="12" name="Obraz 11"/>
          <p:cNvPicPr>
            <a:picLocks noChangeAspect="1"/>
          </p:cNvPicPr>
          <p:nvPr/>
        </p:nvPicPr>
        <p:blipFill rotWithShape="1">
          <a:blip r:embed="rId6"/>
          <a:srcRect r="10212"/>
          <a:stretch/>
        </p:blipFill>
        <p:spPr>
          <a:xfrm>
            <a:off x="4124631" y="3207227"/>
            <a:ext cx="4236510" cy="2809509"/>
          </a:xfrm>
          <a:prstGeom prst="rect">
            <a:avLst/>
          </a:prstGeom>
        </p:spPr>
      </p:pic>
      <p:pic>
        <p:nvPicPr>
          <p:cNvPr id="10" name="Obraz 9"/>
          <p:cNvPicPr>
            <a:picLocks noChangeAspect="1"/>
          </p:cNvPicPr>
          <p:nvPr/>
        </p:nvPicPr>
        <p:blipFill rotWithShape="1">
          <a:blip r:embed="rId7"/>
          <a:srcRect l="7566" t="13469" r="19803" b="23031"/>
          <a:stretch/>
        </p:blipFill>
        <p:spPr>
          <a:xfrm>
            <a:off x="395536" y="3945680"/>
            <a:ext cx="3960441" cy="272280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8012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Moje dokumenty\Moje obrazy\mapy 2010\mapy marzec\DS - kontur. poma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599" y="0"/>
            <a:ext cx="71628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46764" y="0"/>
            <a:ext cx="1297233" cy="476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Prostokąt 5"/>
          <p:cNvSpPr/>
          <p:nvPr/>
        </p:nvSpPr>
        <p:spPr>
          <a:xfrm>
            <a:off x="19000" y="1772816"/>
            <a:ext cx="9144000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pl-PL" sz="3200" b="1" dirty="0">
              <a:effectLst>
                <a:glow rad="1295400">
                  <a:srgbClr val="FFFF00">
                    <a:alpha val="47000"/>
                  </a:srgbClr>
                </a:glow>
                <a:outerShdw blurRad="38100" dist="38100" dir="2700000" sx="1000" sy="1000" algn="tl">
                  <a:srgbClr val="FFFFFF"/>
                </a:outerShdw>
              </a:effectLst>
              <a:latin typeface="Calibri" pitchFamily="34" charset="0"/>
            </a:endParaRPr>
          </a:p>
          <a:p>
            <a:pPr algn="ctr"/>
            <a:endParaRPr lang="pl-PL" sz="3600" b="1" dirty="0">
              <a:effectLst>
                <a:glow rad="1295400">
                  <a:srgbClr val="FFFF00">
                    <a:alpha val="47000"/>
                  </a:srgbClr>
                </a:glow>
                <a:outerShdw blurRad="38100" dist="38100" dir="2700000" sx="1000" sy="1000" algn="tl">
                  <a:srgbClr val="FFFFFF"/>
                </a:outerShdw>
              </a:effectLst>
              <a:latin typeface="Calibri" pitchFamily="34" charset="0"/>
            </a:endParaRPr>
          </a:p>
        </p:txBody>
      </p:sp>
      <p:pic>
        <p:nvPicPr>
          <p:cNvPr id="3" name="Obraz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304039" cy="476672"/>
          </a:xfrm>
          <a:prstGeom prst="rect">
            <a:avLst/>
          </a:prstGeom>
        </p:spPr>
      </p:pic>
      <p:graphicFrame>
        <p:nvGraphicFramePr>
          <p:cNvPr id="8" name="Tabela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945945"/>
              </p:ext>
            </p:extLst>
          </p:nvPr>
        </p:nvGraphicFramePr>
        <p:xfrm>
          <a:off x="277080" y="1196752"/>
          <a:ext cx="8589835" cy="556901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004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6895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65463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62874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81296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080120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1131248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1137809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1115319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</a:tblGrid>
              <a:tr h="566769">
                <a:tc gridSpan="9">
                  <a:txBody>
                    <a:bodyPr/>
                    <a:lstStyle/>
                    <a:p>
                      <a:pPr algn="ctr"/>
                      <a:r>
                        <a:rPr lang="pl-PL" sz="16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Przedsięwzięcia infrastruktury drogowej planowane do realizacji </a:t>
                      </a:r>
                      <a:endParaRPr lang="pl-PL" sz="1600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  <a:p>
                      <a:pPr algn="ctr"/>
                      <a:r>
                        <a:rPr lang="pl-PL" sz="16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w </a:t>
                      </a:r>
                      <a:r>
                        <a:rPr lang="pl-PL" sz="16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ramach współpracy </a:t>
                      </a:r>
                      <a:r>
                        <a:rPr lang="pl-PL" sz="16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polsko-czeskiej w nowej perspektywie finansowej 2021-2027</a:t>
                      </a:r>
                      <a:endParaRPr lang="pl-PL" sz="160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rgbClr val="FF993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pl-PL" sz="160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rgbClr val="FF9933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pl-PL" sz="160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rgbClr val="FF9933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31260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Lp.</a:t>
                      </a:r>
                    </a:p>
                  </a:txBody>
                  <a:tcPr marL="9525" marR="9525" marT="9525" marB="0" anchor="ctr"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Nr drogi</a:t>
                      </a:r>
                    </a:p>
                  </a:txBody>
                  <a:tcPr marL="9525" marR="9525" marT="9525" marB="0" anchor="ctr"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Odcinek</a:t>
                      </a:r>
                    </a:p>
                  </a:txBody>
                  <a:tcPr marL="9525" marR="9525" marT="9525" marB="0" anchor="ctr"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Długość [km]</a:t>
                      </a:r>
                    </a:p>
                  </a:txBody>
                  <a:tcPr marL="9525" marR="9525" marT="9525" marB="0" anchor="ctr"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Liczba obiektów mostowych</a:t>
                      </a:r>
                    </a:p>
                  </a:txBody>
                  <a:tcPr marL="9525" marR="9525" marT="9525" marB="0" anchor="ctr"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Wartość Odcinka [PLN]</a:t>
                      </a:r>
                    </a:p>
                  </a:txBody>
                  <a:tcPr marL="9525" marR="9525" marT="9525" marB="0" anchor="ctr"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Wartość obiektów mostowych [PLN]</a:t>
                      </a:r>
                    </a:p>
                  </a:txBody>
                  <a:tcPr marL="9525" marR="9525" marT="9525" marB="0" anchor="ctr"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Wartość całkowita [PLN]</a:t>
                      </a:r>
                    </a:p>
                  </a:txBody>
                  <a:tcPr marL="9525" marR="9525" marT="9525" marB="0" anchor="ctr"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Potencjalny partner czeski</a:t>
                      </a:r>
                    </a:p>
                  </a:txBody>
                  <a:tcPr marL="9525" marR="9525" marT="9525" marB="0" anchor="ctr">
                    <a:solidFill>
                      <a:srgbClr val="FFCC66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37451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387</a:t>
                      </a:r>
                    </a:p>
                  </a:txBody>
                  <a:tcPr marL="9525" marR="9525" marT="9525" marB="0" anchor="ctr"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Karłów - Kudowa Zdrój                            (20+250 - 29+050)</a:t>
                      </a:r>
                    </a:p>
                  </a:txBody>
                  <a:tcPr marL="9525" marR="9525" marT="9525" marB="0" anchor="ctr"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8,8</a:t>
                      </a:r>
                    </a:p>
                  </a:txBody>
                  <a:tcPr marL="9525" marR="9525" marT="9525" marB="0" anchor="ctr"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27 060 000,00</a:t>
                      </a:r>
                    </a:p>
                  </a:txBody>
                  <a:tcPr marL="9525" marR="9525" marT="9525" marB="0" anchor="ctr"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0,00</a:t>
                      </a:r>
                    </a:p>
                  </a:txBody>
                  <a:tcPr marL="9525" marR="9525" marT="9525" marB="0" anchor="ctr"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27 060 000,00</a:t>
                      </a:r>
                    </a:p>
                  </a:txBody>
                  <a:tcPr marL="9525" marR="9525" marT="9525" marB="0" anchor="ctr"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Kraj Kralowohradecki</a:t>
                      </a:r>
                    </a:p>
                  </a:txBody>
                  <a:tcPr marL="9525" marR="9525" marT="9525" marB="0" anchor="ctr">
                    <a:solidFill>
                      <a:srgbClr val="FFCC66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7451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387</a:t>
                      </a:r>
                    </a:p>
                  </a:txBody>
                  <a:tcPr marL="9525" marR="9525" marT="9525" marB="0" anchor="ctr"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Kudowa Zdrój                       (32+550 - 34+840)</a:t>
                      </a:r>
                    </a:p>
                  </a:txBody>
                  <a:tcPr marL="9525" marR="9525" marT="9525" marB="0" anchor="ctr"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2,29</a:t>
                      </a:r>
                    </a:p>
                  </a:txBody>
                  <a:tcPr marL="9525" marR="9525" marT="9525" marB="0" anchor="ctr"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7 041 750,00</a:t>
                      </a:r>
                    </a:p>
                  </a:txBody>
                  <a:tcPr marL="9525" marR="9525" marT="9525" marB="0" anchor="ctr"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0,00</a:t>
                      </a:r>
                    </a:p>
                  </a:txBody>
                  <a:tcPr marL="9525" marR="9525" marT="9525" marB="0" anchor="ctr"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7 041 750,00</a:t>
                      </a:r>
                    </a:p>
                  </a:txBody>
                  <a:tcPr marL="9525" marR="9525" marT="9525" marB="0" anchor="ctr"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Kraj Kralowohradecki</a:t>
                      </a:r>
                    </a:p>
                  </a:txBody>
                  <a:tcPr marL="9525" marR="9525" marT="9525" marB="0" anchor="ctr">
                    <a:solidFill>
                      <a:srgbClr val="FFCC66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37451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392</a:t>
                      </a:r>
                    </a:p>
                  </a:txBody>
                  <a:tcPr marL="9525" marR="9525" marT="9525" marB="0" anchor="ctr"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Żelazno - Lądek Zdrój                     (0+000 - 14+535)</a:t>
                      </a:r>
                    </a:p>
                  </a:txBody>
                  <a:tcPr marL="9525" marR="9525" marT="9525" marB="0" anchor="ctr"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14,535</a:t>
                      </a:r>
                    </a:p>
                  </a:txBody>
                  <a:tcPr marL="9525" marR="9525" marT="9525" marB="0" anchor="ctr"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44 695 125,00</a:t>
                      </a:r>
                    </a:p>
                  </a:txBody>
                  <a:tcPr marL="9525" marR="9525" marT="9525" marB="0" anchor="ctr"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0,00</a:t>
                      </a:r>
                    </a:p>
                  </a:txBody>
                  <a:tcPr marL="9525" marR="9525" marT="9525" marB="0" anchor="ctr"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44 695 125,00</a:t>
                      </a:r>
                    </a:p>
                  </a:txBody>
                  <a:tcPr marL="9525" marR="9525" marT="9525" marB="0" anchor="ctr"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Kraj Pardubicki</a:t>
                      </a:r>
                    </a:p>
                  </a:txBody>
                  <a:tcPr marL="9525" marR="9525" marT="9525" marB="0" anchor="ctr">
                    <a:solidFill>
                      <a:srgbClr val="FFCC66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501516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389</a:t>
                      </a:r>
                    </a:p>
                  </a:txBody>
                  <a:tcPr marL="9525" marR="9525" marT="9525" marB="0" anchor="ctr"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Spalona - Gniewoszów (24+700 - 37+900)</a:t>
                      </a:r>
                    </a:p>
                  </a:txBody>
                  <a:tcPr marL="9525" marR="9525" marT="9525" marB="0" anchor="ctr"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13,2</a:t>
                      </a:r>
                    </a:p>
                  </a:txBody>
                  <a:tcPr marL="9525" marR="9525" marT="9525" marB="0" anchor="ctr"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48 708 000,00</a:t>
                      </a:r>
                    </a:p>
                  </a:txBody>
                  <a:tcPr marL="9525" marR="9525" marT="9525" marB="0" anchor="ctr"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0,00</a:t>
                      </a:r>
                    </a:p>
                  </a:txBody>
                  <a:tcPr marL="9525" marR="9525" marT="9525" marB="0" anchor="ctr"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48 708 000,00</a:t>
                      </a:r>
                    </a:p>
                  </a:txBody>
                  <a:tcPr marL="9525" marR="9525" marT="9525" marB="0" anchor="ctr"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Kraj Kralowohradecki /Kraj Pardubicki</a:t>
                      </a:r>
                    </a:p>
                  </a:txBody>
                  <a:tcPr marL="9525" marR="9525" marT="9525" marB="0" anchor="ctr">
                    <a:solidFill>
                      <a:srgbClr val="FFCC66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501516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382</a:t>
                      </a:r>
                    </a:p>
                  </a:txBody>
                  <a:tcPr marL="9525" marR="9525" marT="9525" marB="0" anchor="ctr"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Kamieniec Ząbkowicki - granica województwa (59+700 - 71+734)</a:t>
                      </a:r>
                    </a:p>
                  </a:txBody>
                  <a:tcPr marL="9525" marR="9525" marT="9525" marB="0" anchor="ctr"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12,034</a:t>
                      </a:r>
                    </a:p>
                  </a:txBody>
                  <a:tcPr marL="9525" marR="9525" marT="9525" marB="0" anchor="ctr"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44 405 460,00</a:t>
                      </a:r>
                    </a:p>
                  </a:txBody>
                  <a:tcPr marL="9525" marR="9525" marT="9525" marB="0" anchor="ctr"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0,00</a:t>
                      </a:r>
                    </a:p>
                  </a:txBody>
                  <a:tcPr marL="9525" marR="9525" marT="9525" marB="0" anchor="ctr"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44 405 460,00</a:t>
                      </a:r>
                    </a:p>
                  </a:txBody>
                  <a:tcPr marL="9525" marR="9525" marT="9525" marB="0" anchor="ctr"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Kraj Ołomuniecki</a:t>
                      </a:r>
                    </a:p>
                  </a:txBody>
                  <a:tcPr marL="9525" marR="9525" marT="9525" marB="0" anchor="ctr">
                    <a:solidFill>
                      <a:srgbClr val="FFCC66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501516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369a (dawna 368)</a:t>
                      </a:r>
                    </a:p>
                  </a:txBody>
                  <a:tcPr marL="9525" marR="9525" marT="9525" marB="0" anchor="ctr"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Przełęcz Okraj - Rozdroże Kowarskie (0+000 - 4+500)</a:t>
                      </a:r>
                    </a:p>
                  </a:txBody>
                  <a:tcPr marL="9525" marR="9525" marT="9525" marB="0" anchor="ctr"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4,5</a:t>
                      </a:r>
                    </a:p>
                  </a:txBody>
                  <a:tcPr marL="9525" marR="9525" marT="9525" marB="0" anchor="ctr"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13 837 500,00</a:t>
                      </a:r>
                    </a:p>
                  </a:txBody>
                  <a:tcPr marL="9525" marR="9525" marT="9525" marB="0" anchor="ctr"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0,00</a:t>
                      </a:r>
                    </a:p>
                  </a:txBody>
                  <a:tcPr marL="9525" marR="9525" marT="9525" marB="0" anchor="ctr"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13 837 500,00</a:t>
                      </a:r>
                    </a:p>
                  </a:txBody>
                  <a:tcPr marL="9525" marR="9525" marT="9525" marB="0" anchor="ctr"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Kraj Kralowohradecki</a:t>
                      </a:r>
                    </a:p>
                  </a:txBody>
                  <a:tcPr marL="9525" marR="9525" marT="9525" marB="0" anchor="ctr">
                    <a:solidFill>
                      <a:srgbClr val="FFCC66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337451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369</a:t>
                      </a:r>
                    </a:p>
                  </a:txBody>
                  <a:tcPr marL="9525" marR="9525" marT="9525" marB="0" anchor="ctr"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Rozdroże Kowarskie - Lubawka (0+000 - 15+100)</a:t>
                      </a:r>
                    </a:p>
                  </a:txBody>
                  <a:tcPr marL="9525" marR="9525" marT="9525" marB="0" anchor="ctr"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15,1</a:t>
                      </a:r>
                    </a:p>
                  </a:txBody>
                  <a:tcPr marL="9525" marR="9525" marT="9525" marB="0" anchor="ctr"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46 432 500,00</a:t>
                      </a:r>
                    </a:p>
                  </a:txBody>
                  <a:tcPr marL="9525" marR="9525" marT="9525" marB="0" anchor="ctr"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0,00</a:t>
                      </a:r>
                    </a:p>
                  </a:txBody>
                  <a:tcPr marL="9525" marR="9525" marT="9525" marB="0" anchor="ctr"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46 432 500,00</a:t>
                      </a:r>
                    </a:p>
                  </a:txBody>
                  <a:tcPr marL="9525" marR="9525" marT="9525" marB="0" anchor="ctr"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Kraj Kralowohradecki</a:t>
                      </a:r>
                    </a:p>
                  </a:txBody>
                  <a:tcPr marL="9525" marR="9525" marT="9525" marB="0" anchor="ctr">
                    <a:solidFill>
                      <a:srgbClr val="FFCC66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337451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358</a:t>
                      </a:r>
                    </a:p>
                  </a:txBody>
                  <a:tcPr marL="9525" marR="9525" marT="9525" marB="0" anchor="ctr"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Świecie - Czerniawa Zdrój (20+405 - 26+594)</a:t>
                      </a:r>
                    </a:p>
                  </a:txBody>
                  <a:tcPr marL="9525" marR="9525" marT="9525" marB="0" anchor="ctr"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6, 189</a:t>
                      </a:r>
                    </a:p>
                  </a:txBody>
                  <a:tcPr marL="9525" marR="9525" marT="9525" marB="0" anchor="ctr"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7 800 000,00</a:t>
                      </a:r>
                    </a:p>
                  </a:txBody>
                  <a:tcPr marL="9525" marR="9525" marT="9525" marB="0" anchor="ctr"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3 547 382,66 </a:t>
                      </a:r>
                    </a:p>
                  </a:txBody>
                  <a:tcPr marL="9525" marR="9525" marT="9525" marB="0" anchor="ctr"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7 800 000,00</a:t>
                      </a:r>
                    </a:p>
                  </a:txBody>
                  <a:tcPr marL="9525" marR="9525" marT="9525" marB="0" anchor="ctr"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Kraj </a:t>
                      </a:r>
                      <a:r>
                        <a:rPr lang="pl-PL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Liberecki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FFCC66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665581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367</a:t>
                      </a:r>
                    </a:p>
                  </a:txBody>
                  <a:tcPr marL="9525" marR="9525" marT="9525" marB="0" anchor="ctr"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Przełęcz Kowarska - Kamienna Góra</a:t>
                      </a:r>
                    </a:p>
                    <a:p>
                      <a:pPr algn="ctr" fontAlgn="ctr"/>
                      <a:r>
                        <a:rPr lang="pl-P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(23+000 – 26+600; 34+800 – 36+310)</a:t>
                      </a:r>
                    </a:p>
                  </a:txBody>
                  <a:tcPr marL="9525" marR="9525" marT="9525" marB="0" anchor="ctr"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5,110</a:t>
                      </a:r>
                    </a:p>
                  </a:txBody>
                  <a:tcPr marL="9525" marR="9525" marT="9525" marB="0" anchor="ctr"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4</a:t>
                      </a:r>
                    </a:p>
                  </a:txBody>
                  <a:tcPr marL="9525" marR="9525" marT="9525" marB="0" anchor="ctr"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7 654 000,00 </a:t>
                      </a:r>
                    </a:p>
                  </a:txBody>
                  <a:tcPr marL="9525" marR="9525" marT="9525" marB="0" anchor="ctr"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5 260 464,00</a:t>
                      </a:r>
                    </a:p>
                  </a:txBody>
                  <a:tcPr marL="9525" marR="9525" marT="9525" marB="0" anchor="ctr"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12 914 464,00 </a:t>
                      </a:r>
                    </a:p>
                  </a:txBody>
                  <a:tcPr marL="9525" marR="9525" marT="9525" marB="0" anchor="ctr"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Kraj </a:t>
                      </a:r>
                      <a:r>
                        <a:rPr lang="pl-PL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Kralowohradecki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FFCC66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417192">
                <a:tc gridSpan="3">
                  <a:txBody>
                    <a:bodyPr/>
                    <a:lstStyle/>
                    <a:p>
                      <a:pPr algn="r" fontAlgn="b"/>
                      <a:r>
                        <a:rPr lang="pl-PL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Razem</a:t>
                      </a:r>
                    </a:p>
                  </a:txBody>
                  <a:tcPr marL="9525" marR="9525" marT="9525" marB="0" anchor="b">
                    <a:solidFill>
                      <a:srgbClr val="FFCC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>
                    <a:solidFill>
                      <a:srgbClr val="FFCC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75,569</a:t>
                      </a:r>
                    </a:p>
                  </a:txBody>
                  <a:tcPr marL="9525" marR="9525" marT="9525" marB="0" anchor="b"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247 634 335,00</a:t>
                      </a:r>
                    </a:p>
                  </a:txBody>
                  <a:tcPr marL="9525" marR="9525" marT="9525" marB="0" anchor="b"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8 807 846,66</a:t>
                      </a:r>
                    </a:p>
                  </a:txBody>
                  <a:tcPr marL="9525" marR="9525" marT="9525" marB="0" anchor="b"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256 442 181,66</a:t>
                      </a:r>
                    </a:p>
                  </a:txBody>
                  <a:tcPr marL="9525" marR="9525" marT="9525" marB="0" anchor="b"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solidFill>
                      <a:srgbClr val="FFCC66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</a:tbl>
          </a:graphicData>
        </a:graphic>
      </p:graphicFrame>
      <p:pic>
        <p:nvPicPr>
          <p:cNvPr id="7" name="Obraz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32605"/>
            <a:ext cx="1193669" cy="426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559469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Moje dokumenty\Moje obrazy\mapy 2010\mapy marzec\DS - kontur. poma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599" y="0"/>
            <a:ext cx="71628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23329" y="9022"/>
            <a:ext cx="1272680" cy="46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Prostokąt 5"/>
          <p:cNvSpPr/>
          <p:nvPr/>
        </p:nvSpPr>
        <p:spPr>
          <a:xfrm>
            <a:off x="19000" y="1772816"/>
            <a:ext cx="9144000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pl-PL" sz="3200" b="1" dirty="0">
              <a:effectLst>
                <a:glow rad="1295400">
                  <a:srgbClr val="FFFF00">
                    <a:alpha val="47000"/>
                  </a:srgbClr>
                </a:glow>
                <a:outerShdw blurRad="38100" dist="38100" dir="2700000" sx="1000" sy="1000" algn="tl">
                  <a:srgbClr val="FFFFFF"/>
                </a:outerShdw>
              </a:effectLst>
              <a:latin typeface="Calibri" pitchFamily="34" charset="0"/>
            </a:endParaRPr>
          </a:p>
          <a:p>
            <a:pPr algn="ctr"/>
            <a:endParaRPr lang="pl-PL" sz="3600" b="1" dirty="0">
              <a:effectLst>
                <a:glow rad="1295400">
                  <a:srgbClr val="FFFF00">
                    <a:alpha val="47000"/>
                  </a:srgbClr>
                </a:glow>
                <a:outerShdw blurRad="38100" dist="38100" dir="2700000" sx="1000" sy="1000" algn="tl">
                  <a:srgbClr val="FFFFFF"/>
                </a:outerShdw>
              </a:effectLst>
              <a:latin typeface="Calibri" pitchFamily="34" charset="0"/>
            </a:endParaRPr>
          </a:p>
        </p:txBody>
      </p:sp>
      <p:pic>
        <p:nvPicPr>
          <p:cNvPr id="3" name="Obraz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304039" cy="476672"/>
          </a:xfrm>
          <a:prstGeom prst="rect">
            <a:avLst/>
          </a:prstGeom>
        </p:spPr>
      </p:pic>
      <p:pic>
        <p:nvPicPr>
          <p:cNvPr id="7" name="Obraz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7533" y="9023"/>
            <a:ext cx="1310249" cy="467650"/>
          </a:xfrm>
          <a:prstGeom prst="rect">
            <a:avLst/>
          </a:prstGeom>
        </p:spPr>
      </p:pic>
      <p:sp>
        <p:nvSpPr>
          <p:cNvPr id="5" name="pole tekstowe 4"/>
          <p:cNvSpPr txBox="1"/>
          <p:nvPr/>
        </p:nvSpPr>
        <p:spPr>
          <a:xfrm>
            <a:off x="253282" y="787434"/>
            <a:ext cx="7898957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l-PL" sz="1600" b="1" dirty="0">
                <a:latin typeface="Calibri" panose="020F0502020204030204" pitchFamily="34" charset="0"/>
              </a:rPr>
              <a:t>Przedsięwzięcia infrastruktury drogowej planowane do realizacji w ramach współpracy </a:t>
            </a:r>
          </a:p>
          <a:p>
            <a:pPr algn="ctr"/>
            <a:r>
              <a:rPr lang="pl-PL" sz="1600" b="1" dirty="0">
                <a:latin typeface="Calibri" panose="020F0502020204030204" pitchFamily="34" charset="0"/>
              </a:rPr>
              <a:t>polsko-czeskiej po roku 2021</a:t>
            </a:r>
          </a:p>
          <a:p>
            <a:endParaRPr lang="pl-PL" dirty="0"/>
          </a:p>
        </p:txBody>
      </p:sp>
      <p:pic>
        <p:nvPicPr>
          <p:cNvPr id="9" name="Obraz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428839"/>
            <a:ext cx="8047264" cy="5429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845061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Moje dokumenty\Moje obrazy\mapy 2010\mapy marzec\DS - kontur. poma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0"/>
            <a:ext cx="7162800" cy="685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Picture 3" descr="D:\Moje dokumenty\Moje obrazy\UMWD - herb, logo aktualne\logotyp UMW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188640"/>
            <a:ext cx="1901435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80312" y="188640"/>
            <a:ext cx="1763688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Prostokąt 7"/>
          <p:cNvSpPr/>
          <p:nvPr/>
        </p:nvSpPr>
        <p:spPr>
          <a:xfrm>
            <a:off x="0" y="1556792"/>
            <a:ext cx="91440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endParaRPr lang="pl-PL" sz="2800" dirty="0"/>
          </a:p>
          <a:p>
            <a:pPr>
              <a:buFont typeface="Arial" pitchFamily="34" charset="0"/>
              <a:buChar char="•"/>
            </a:pPr>
            <a:endParaRPr lang="pl-PL" sz="2800" dirty="0"/>
          </a:p>
          <a:p>
            <a:endParaRPr lang="pl-PL" sz="2800" dirty="0"/>
          </a:p>
          <a:p>
            <a:pPr>
              <a:buFont typeface="Arial" pitchFamily="34" charset="0"/>
              <a:buChar char="•"/>
            </a:pPr>
            <a:endParaRPr lang="pl-PL" sz="2800" dirty="0"/>
          </a:p>
          <a:p>
            <a:endParaRPr lang="pl-PL" sz="2800" dirty="0"/>
          </a:p>
          <a:p>
            <a:pPr>
              <a:buFont typeface="Arial" pitchFamily="34" charset="0"/>
              <a:buChar char="•"/>
            </a:pPr>
            <a:endParaRPr lang="pl-PL" sz="2800" dirty="0"/>
          </a:p>
        </p:txBody>
      </p:sp>
      <p:sp>
        <p:nvSpPr>
          <p:cNvPr id="9" name="Prostokąt 8"/>
          <p:cNvSpPr/>
          <p:nvPr/>
        </p:nvSpPr>
        <p:spPr>
          <a:xfrm>
            <a:off x="2286000" y="2967335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endParaRPr lang="pl-PL" altLang="pl-PL" sz="2400" b="1" dirty="0" smtClean="0">
              <a:latin typeface="Arial Black" panose="020B0A04020102020204" pitchFamily="34" charset="0"/>
            </a:endParaRPr>
          </a:p>
          <a:p>
            <a:pPr algn="ctr"/>
            <a:r>
              <a:rPr lang="pl-PL" altLang="pl-PL" sz="2400" b="1" dirty="0" smtClean="0">
                <a:latin typeface="Arial Black" panose="020B0A04020102020204" pitchFamily="34" charset="0"/>
              </a:rPr>
              <a:t>Dziękuję </a:t>
            </a:r>
            <a:r>
              <a:rPr lang="pl-PL" altLang="pl-PL" sz="2400" b="1" dirty="0">
                <a:latin typeface="Arial Black" panose="020B0A04020102020204" pitchFamily="34" charset="0"/>
              </a:rPr>
              <a:t>za uwagę</a:t>
            </a:r>
          </a:p>
          <a:p>
            <a:pPr algn="ctr"/>
            <a:r>
              <a:rPr lang="pl-PL" altLang="pl-PL" sz="2400" b="1" dirty="0" smtClean="0">
                <a:latin typeface="Arial Black" panose="020B0A04020102020204" pitchFamily="34" charset="0"/>
              </a:rPr>
              <a:t>Leszek </a:t>
            </a:r>
            <a:r>
              <a:rPr lang="pl-PL" altLang="pl-PL" sz="2400" b="1" dirty="0">
                <a:latin typeface="Arial Black" panose="020B0A04020102020204" pitchFamily="34" charset="0"/>
              </a:rPr>
              <a:t>Loch – Dyrektor </a:t>
            </a:r>
            <a:endParaRPr lang="pl-PL" sz="2400" b="1" dirty="0">
              <a:latin typeface="Arial Black" panose="020B0A04020102020204" pitchFamily="34" charset="0"/>
            </a:endParaRPr>
          </a:p>
        </p:txBody>
      </p:sp>
      <p:sp>
        <p:nvSpPr>
          <p:cNvPr id="12" name="Prostokąt 11"/>
          <p:cNvSpPr/>
          <p:nvPr/>
        </p:nvSpPr>
        <p:spPr>
          <a:xfrm>
            <a:off x="1043608" y="5661248"/>
            <a:ext cx="676875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altLang="pl-PL" sz="1000" dirty="0">
                <a:solidFill>
                  <a:srgbClr val="581C29"/>
                </a:solidFill>
                <a:latin typeface="Arial Black" panose="020B0A04020102020204" pitchFamily="34" charset="0"/>
              </a:rPr>
              <a:t>Dolnośląska Służba Dróg i Kolei we Wrocławiu</a:t>
            </a:r>
          </a:p>
          <a:p>
            <a:pPr algn="ctr"/>
            <a:r>
              <a:rPr lang="pl-PL" altLang="pl-PL" sz="1000" dirty="0">
                <a:solidFill>
                  <a:srgbClr val="581C29"/>
                </a:solidFill>
                <a:latin typeface="Arial Black" panose="020B0A04020102020204" pitchFamily="34" charset="0"/>
              </a:rPr>
              <a:t>ul. Krakowska 28,    50-425 Wrocław</a:t>
            </a:r>
          </a:p>
          <a:p>
            <a:pPr algn="ctr"/>
            <a:r>
              <a:rPr lang="pl-PL" altLang="pl-PL" sz="1000" dirty="0" err="1">
                <a:solidFill>
                  <a:srgbClr val="581C29"/>
                </a:solidFill>
                <a:latin typeface="Arial Black" panose="020B0A04020102020204" pitchFamily="34" charset="0"/>
              </a:rPr>
              <a:t>sekretariat@dsdik.wroc.pl</a:t>
            </a:r>
            <a:endParaRPr lang="pl-PL" altLang="pl-PL" sz="1000" dirty="0">
              <a:solidFill>
                <a:srgbClr val="581C29"/>
              </a:solidFill>
              <a:latin typeface="Arial Black" panose="020B0A04020102020204" pitchFamily="34" charset="0"/>
            </a:endParaRPr>
          </a:p>
          <a:p>
            <a:pPr algn="ctr"/>
            <a:r>
              <a:rPr lang="pl-PL" altLang="pl-PL" sz="1000" dirty="0" err="1">
                <a:solidFill>
                  <a:srgbClr val="581C29"/>
                </a:solidFill>
                <a:latin typeface="Arial Black" panose="020B0A04020102020204" pitchFamily="34" charset="0"/>
              </a:rPr>
              <a:t>www.dsdik.wroc.pl</a:t>
            </a:r>
            <a:endParaRPr lang="pl-PL" altLang="pl-PL" sz="1000" dirty="0"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Moje dokumenty\Moje obrazy\mapy 2010\mapy marzec\DS - kontur. poma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9600" y="0"/>
            <a:ext cx="7162800" cy="685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Picture 3" descr="D:\Moje dokumenty\Moje obrazy\UMWD - herb, logo aktualne\logotyp UMW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188640"/>
            <a:ext cx="1140861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85786" y="188640"/>
            <a:ext cx="1058213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Prostokąt 5"/>
          <p:cNvSpPr/>
          <p:nvPr/>
        </p:nvSpPr>
        <p:spPr>
          <a:xfrm>
            <a:off x="1009600" y="1772816"/>
            <a:ext cx="71628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endParaRPr lang="pl-PL" sz="3200" b="1" dirty="0" smtClean="0">
              <a:ln w="9525">
                <a:solidFill>
                  <a:schemeClr val="bg1"/>
                </a:solidFill>
                <a:prstDash val="solid"/>
              </a:ln>
              <a:latin typeface="Arial Black" panose="020B0A04020102020204" pitchFamily="34" charset="0"/>
              <a:cs typeface="Aharoni" panose="02010803020104030203" pitchFamily="2" charset="-79"/>
            </a:endParaRPr>
          </a:p>
          <a:p>
            <a:pPr algn="ctr">
              <a:defRPr/>
            </a:pPr>
            <a:endParaRPr lang="pl-PL" sz="3200" b="1" dirty="0">
              <a:ln w="9525">
                <a:solidFill>
                  <a:schemeClr val="bg1"/>
                </a:solidFill>
                <a:prstDash val="solid"/>
              </a:ln>
              <a:latin typeface="Arial Black" panose="020B0A04020102020204" pitchFamily="34" charset="0"/>
              <a:cs typeface="Aharoni" panose="02010803020104030203" pitchFamily="2" charset="-79"/>
            </a:endParaRPr>
          </a:p>
        </p:txBody>
      </p:sp>
      <p:pic>
        <p:nvPicPr>
          <p:cNvPr id="8" name="Obraz 7">
            <a:extLst>
              <a:ext uri="{FF2B5EF4-FFF2-40B4-BE49-F238E27FC236}">
                <a16:creationId xmlns="" xmlns:a16="http://schemas.microsoft.com/office/drawing/2014/main" id="{EED0FAD6-DD60-4D7A-A354-1A0FD26D5CC5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059832" y="153609"/>
            <a:ext cx="3456384" cy="467079"/>
          </a:xfrm>
          <a:prstGeom prst="rect">
            <a:avLst/>
          </a:prstGeom>
        </p:spPr>
      </p:pic>
      <p:sp>
        <p:nvSpPr>
          <p:cNvPr id="7" name="Tytuł 6"/>
          <p:cNvSpPr>
            <a:spLocks noGrp="1"/>
          </p:cNvSpPr>
          <p:nvPr>
            <p:ph type="title"/>
          </p:nvPr>
        </p:nvSpPr>
        <p:spPr>
          <a:xfrm>
            <a:off x="-108520" y="609600"/>
            <a:ext cx="9252520" cy="1163216"/>
          </a:xfrm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/>
          <a:lstStyle/>
          <a:p>
            <a:r>
              <a:rPr lang="pl-PL" sz="2800" b="1" dirty="0" smtClean="0">
                <a:latin typeface="Calibri" panose="020F0502020204030204" pitchFamily="34" charset="0"/>
              </a:rPr>
              <a:t/>
            </a:r>
            <a:br>
              <a:rPr lang="pl-PL" sz="2800" b="1" dirty="0" smtClean="0">
                <a:latin typeface="Calibri" panose="020F0502020204030204" pitchFamily="34" charset="0"/>
              </a:rPr>
            </a:br>
            <a:r>
              <a:rPr lang="pl-PL" sz="2800" b="1" dirty="0" smtClean="0">
                <a:latin typeface="Calibri" panose="020F0502020204030204" pitchFamily="34" charset="0"/>
              </a:rPr>
              <a:t>Projekty realizowane w </a:t>
            </a:r>
            <a:r>
              <a:rPr lang="pl-PL" sz="2800" b="1" dirty="0">
                <a:latin typeface="Calibri" panose="020F0502020204030204" pitchFamily="34" charset="0"/>
              </a:rPr>
              <a:t>ramach </a:t>
            </a:r>
            <a:r>
              <a:rPr lang="pl-PL" sz="2800" b="1" dirty="0" smtClean="0">
                <a:latin typeface="Calibri" panose="020F0502020204030204" pitchFamily="34" charset="0"/>
              </a:rPr>
              <a:t/>
            </a:r>
            <a:br>
              <a:rPr lang="pl-PL" sz="2800" b="1" dirty="0" smtClean="0">
                <a:latin typeface="Calibri" panose="020F0502020204030204" pitchFamily="34" charset="0"/>
              </a:rPr>
            </a:br>
            <a:r>
              <a:rPr lang="pl-PL" sz="2800" b="1" dirty="0" smtClean="0">
                <a:latin typeface="Calibri" panose="020F0502020204030204" pitchFamily="34" charset="0"/>
              </a:rPr>
              <a:t>Programu </a:t>
            </a:r>
            <a:r>
              <a:rPr lang="pl-PL" sz="2800" b="1" dirty="0" err="1">
                <a:latin typeface="Calibri" panose="020F0502020204030204" pitchFamily="34" charset="0"/>
              </a:rPr>
              <a:t>Interreg</a:t>
            </a:r>
            <a:r>
              <a:rPr lang="pl-PL" sz="2800" b="1" dirty="0">
                <a:latin typeface="Calibri" panose="020F0502020204030204" pitchFamily="34" charset="0"/>
              </a:rPr>
              <a:t> V-A </a:t>
            </a:r>
            <a:r>
              <a:rPr lang="pl-PL" sz="2800" b="1" dirty="0" smtClean="0">
                <a:latin typeface="Calibri" panose="020F0502020204030204" pitchFamily="34" charset="0"/>
              </a:rPr>
              <a:t>CZ– PL  2014 </a:t>
            </a:r>
            <a:r>
              <a:rPr lang="pl-PL" sz="2800" b="1" dirty="0">
                <a:latin typeface="Calibri" panose="020F0502020204030204" pitchFamily="34" charset="0"/>
              </a:rPr>
              <a:t>-2020</a:t>
            </a:r>
            <a:br>
              <a:rPr lang="pl-PL" sz="2800" b="1" dirty="0">
                <a:latin typeface="Calibri" panose="020F0502020204030204" pitchFamily="34" charset="0"/>
              </a:rPr>
            </a:br>
            <a:endParaRPr lang="pl-PL" sz="2800" dirty="0"/>
          </a:p>
        </p:txBody>
      </p:sp>
      <p:sp>
        <p:nvSpPr>
          <p:cNvPr id="10" name="Symbol zastępczy zawartości 9"/>
          <p:cNvSpPr>
            <a:spLocks noGrp="1"/>
          </p:cNvSpPr>
          <p:nvPr>
            <p:ph sz="half" idx="1"/>
          </p:nvPr>
        </p:nvSpPr>
        <p:spPr>
          <a:xfrm>
            <a:off x="246325" y="1981200"/>
            <a:ext cx="3166120" cy="4114800"/>
          </a:xfrm>
        </p:spPr>
        <p:txBody>
          <a:bodyPr/>
          <a:lstStyle/>
          <a:p>
            <a:endParaRPr lang="pl-PL" sz="2000" b="1" dirty="0" smtClean="0">
              <a:latin typeface="Calibri" panose="020F0502020204030204" pitchFamily="34" charset="0"/>
            </a:endParaRPr>
          </a:p>
          <a:p>
            <a:r>
              <a:rPr lang="pl-PL" sz="2000" b="1" dirty="0" smtClean="0">
                <a:latin typeface="Calibri" panose="020F0502020204030204" pitchFamily="34" charset="0"/>
              </a:rPr>
              <a:t>Oś </a:t>
            </a:r>
            <a:r>
              <a:rPr lang="pl-PL" sz="2000" b="1" dirty="0">
                <a:latin typeface="Calibri" panose="020F0502020204030204" pitchFamily="34" charset="0"/>
              </a:rPr>
              <a:t>Priorytetowa 2: </a:t>
            </a:r>
          </a:p>
          <a:p>
            <a:pPr marL="0" indent="0">
              <a:buNone/>
            </a:pPr>
            <a:r>
              <a:rPr lang="pl-PL" sz="1800" dirty="0">
                <a:latin typeface="Calibri" panose="020F0502020204030204" pitchFamily="34" charset="0"/>
              </a:rPr>
              <a:t>Rozwój potencjału przyrodniczego i kulturowego na rzecz wspierania zatrudnienia</a:t>
            </a:r>
          </a:p>
          <a:p>
            <a:endParaRPr lang="pl-PL" sz="2000" b="1" dirty="0" smtClean="0">
              <a:latin typeface="Calibri" panose="020F0502020204030204" pitchFamily="34" charset="0"/>
            </a:endParaRPr>
          </a:p>
          <a:p>
            <a:r>
              <a:rPr lang="pl-PL" sz="2000" b="1" dirty="0" smtClean="0">
                <a:latin typeface="Calibri" panose="020F0502020204030204" pitchFamily="34" charset="0"/>
              </a:rPr>
              <a:t>Działanie </a:t>
            </a:r>
            <a:r>
              <a:rPr lang="pl-PL" sz="2000" b="1" dirty="0">
                <a:latin typeface="Calibri" panose="020F0502020204030204" pitchFamily="34" charset="0"/>
              </a:rPr>
              <a:t>3:</a:t>
            </a:r>
          </a:p>
          <a:p>
            <a:pPr marL="0" indent="0">
              <a:buNone/>
            </a:pPr>
            <a:r>
              <a:rPr lang="pl-PL" sz="1800" dirty="0" smtClean="0">
                <a:latin typeface="Calibri" panose="020F0502020204030204" pitchFamily="34" charset="0"/>
              </a:rPr>
              <a:t>W </a:t>
            </a:r>
            <a:r>
              <a:rPr lang="pl-PL" sz="1800" dirty="0">
                <a:latin typeface="Calibri" panose="020F0502020204030204" pitchFamily="34" charset="0"/>
              </a:rPr>
              <a:t>zakresie infrastruktury w celu transgranicznego udostępnienia i wykorzystania kulturowego i przyrodniczego dziedzictwa regionu przygranicznego</a:t>
            </a:r>
          </a:p>
          <a:p>
            <a:endParaRPr lang="pl-PL" sz="2000" dirty="0"/>
          </a:p>
        </p:txBody>
      </p:sp>
      <p:sp>
        <p:nvSpPr>
          <p:cNvPr id="11" name="Symbol zastępczy zawartości 10"/>
          <p:cNvSpPr>
            <a:spLocks noGrp="1"/>
          </p:cNvSpPr>
          <p:nvPr>
            <p:ph sz="half" idx="2"/>
          </p:nvPr>
        </p:nvSpPr>
        <p:spPr>
          <a:xfrm>
            <a:off x="3707904" y="1981200"/>
            <a:ext cx="4788296" cy="4114800"/>
          </a:xfrm>
        </p:spPr>
        <p:txBody>
          <a:bodyPr/>
          <a:lstStyle/>
          <a:p>
            <a:pPr>
              <a:buAutoNum type="arabicPeriod"/>
            </a:pPr>
            <a:r>
              <a:rPr lang="pl-PL" sz="2000" b="1" dirty="0">
                <a:latin typeface="Calibri" panose="020F0502020204030204" pitchFamily="34" charset="0"/>
              </a:rPr>
              <a:t>„Od zamku </a:t>
            </a:r>
            <a:r>
              <a:rPr lang="pl-PL" sz="2000" b="1" dirty="0" err="1">
                <a:latin typeface="Calibri" panose="020F0502020204030204" pitchFamily="34" charset="0"/>
              </a:rPr>
              <a:t>Frydlant</a:t>
            </a:r>
            <a:r>
              <a:rPr lang="pl-PL" sz="2000" b="1" dirty="0">
                <a:latin typeface="Calibri" panose="020F0502020204030204" pitchFamily="34" charset="0"/>
              </a:rPr>
              <a:t> do zamku </a:t>
            </a:r>
            <a:r>
              <a:rPr lang="pl-PL" sz="2000" b="1" dirty="0" smtClean="0">
                <a:latin typeface="Calibri" panose="020F0502020204030204" pitchFamily="34" charset="0"/>
              </a:rPr>
              <a:t>Czocha</a:t>
            </a:r>
            <a:r>
              <a:rPr lang="pl-PL" sz="2000" b="1" dirty="0">
                <a:latin typeface="Calibri" panose="020F0502020204030204" pitchFamily="34" charset="0"/>
              </a:rPr>
              <a:t>”/ „Od </a:t>
            </a:r>
            <a:r>
              <a:rPr lang="pl-PL" sz="2000" b="1" dirty="0" err="1">
                <a:latin typeface="Calibri" panose="020F0502020204030204" pitchFamily="34" charset="0"/>
              </a:rPr>
              <a:t>zámku</a:t>
            </a:r>
            <a:r>
              <a:rPr lang="pl-PL" sz="2000" b="1" dirty="0">
                <a:latin typeface="Calibri" panose="020F0502020204030204" pitchFamily="34" charset="0"/>
              </a:rPr>
              <a:t> </a:t>
            </a:r>
            <a:r>
              <a:rPr lang="pl-PL" sz="2000" b="1" dirty="0" err="1">
                <a:latin typeface="Calibri" panose="020F0502020204030204" pitchFamily="34" charset="0"/>
              </a:rPr>
              <a:t>Frýdlant</a:t>
            </a:r>
            <a:r>
              <a:rPr lang="pl-PL" sz="2000" b="1" dirty="0">
                <a:latin typeface="Calibri" panose="020F0502020204030204" pitchFamily="34" charset="0"/>
              </a:rPr>
              <a:t> k </a:t>
            </a:r>
            <a:r>
              <a:rPr lang="pl-PL" sz="2000" b="1" dirty="0" err="1">
                <a:latin typeface="Calibri" panose="020F0502020204030204" pitchFamily="34" charset="0"/>
              </a:rPr>
              <a:t>zámku</a:t>
            </a:r>
            <a:r>
              <a:rPr lang="pl-PL" sz="2000" b="1" dirty="0">
                <a:latin typeface="Calibri" panose="020F0502020204030204" pitchFamily="34" charset="0"/>
              </a:rPr>
              <a:t> Czocha”</a:t>
            </a:r>
          </a:p>
          <a:p>
            <a:pPr>
              <a:buAutoNum type="arabicPeriod"/>
            </a:pPr>
            <a:endParaRPr lang="pl-PL" sz="2000" b="1" dirty="0">
              <a:latin typeface="Calibri" panose="020F0502020204030204" pitchFamily="34" charset="0"/>
            </a:endParaRPr>
          </a:p>
          <a:p>
            <a:pPr>
              <a:buAutoNum type="arabicPeriod" startAt="2"/>
            </a:pPr>
            <a:r>
              <a:rPr lang="pl-PL" sz="2000" b="1" dirty="0">
                <a:latin typeface="Calibri" panose="020F0502020204030204" pitchFamily="34" charset="0"/>
              </a:rPr>
              <a:t>„Poprawa dostępności transportowej ziemi </a:t>
            </a:r>
            <a:r>
              <a:rPr lang="pl-PL" sz="2000" b="1" dirty="0" err="1">
                <a:latin typeface="Calibri" panose="020F0502020204030204" pitchFamily="34" charset="0"/>
              </a:rPr>
              <a:t>broumowskiej</a:t>
            </a:r>
            <a:r>
              <a:rPr lang="pl-PL" sz="2000" b="1" dirty="0">
                <a:latin typeface="Calibri" panose="020F0502020204030204" pitchFamily="34" charset="0"/>
              </a:rPr>
              <a:t> i regionu kłodzko-wałbrzyskiego” / </a:t>
            </a:r>
            <a:r>
              <a:rPr lang="pl-PL" sz="2000" b="1" dirty="0" smtClean="0">
                <a:latin typeface="Calibri" panose="020F0502020204030204" pitchFamily="34" charset="0"/>
              </a:rPr>
              <a:t>„</a:t>
            </a:r>
            <a:r>
              <a:rPr lang="pl-PL" sz="2000" b="1" dirty="0" err="1">
                <a:latin typeface="Calibri" panose="020F0502020204030204" pitchFamily="34" charset="0"/>
              </a:rPr>
              <a:t>Zlepšení</a:t>
            </a:r>
            <a:r>
              <a:rPr lang="pl-PL" sz="2000" b="1" dirty="0">
                <a:latin typeface="Calibri" panose="020F0502020204030204" pitchFamily="34" charset="0"/>
              </a:rPr>
              <a:t> </a:t>
            </a:r>
            <a:r>
              <a:rPr lang="pl-PL" sz="2000" b="1" dirty="0" err="1">
                <a:latin typeface="Calibri" panose="020F0502020204030204" pitchFamily="34" charset="0"/>
              </a:rPr>
              <a:t>dopravní</a:t>
            </a:r>
            <a:r>
              <a:rPr lang="pl-PL" sz="2000" b="1" dirty="0">
                <a:latin typeface="Calibri" panose="020F0502020204030204" pitchFamily="34" charset="0"/>
              </a:rPr>
              <a:t> </a:t>
            </a:r>
            <a:r>
              <a:rPr lang="pl-PL" sz="2000" b="1" dirty="0" err="1">
                <a:latin typeface="Calibri" panose="020F0502020204030204" pitchFamily="34" charset="0"/>
              </a:rPr>
              <a:t>dostupnosti</a:t>
            </a:r>
            <a:r>
              <a:rPr lang="pl-PL" sz="2000" b="1" dirty="0">
                <a:latin typeface="Calibri" panose="020F0502020204030204" pitchFamily="34" charset="0"/>
              </a:rPr>
              <a:t> </a:t>
            </a:r>
            <a:r>
              <a:rPr lang="pl-PL" sz="2000" b="1" dirty="0" err="1">
                <a:latin typeface="Calibri" panose="020F0502020204030204" pitchFamily="34" charset="0"/>
              </a:rPr>
              <a:t>Broumovska</a:t>
            </a:r>
            <a:r>
              <a:rPr lang="pl-PL" sz="2000" b="1" dirty="0">
                <a:latin typeface="Calibri" panose="020F0502020204030204" pitchFamily="34" charset="0"/>
              </a:rPr>
              <a:t> a </a:t>
            </a:r>
            <a:r>
              <a:rPr lang="pl-PL" sz="2000" b="1" dirty="0" err="1">
                <a:latin typeface="Calibri" panose="020F0502020204030204" pitchFamily="34" charset="0"/>
              </a:rPr>
              <a:t>Kladsko</a:t>
            </a:r>
            <a:r>
              <a:rPr lang="pl-PL" sz="2000" b="1" dirty="0">
                <a:latin typeface="Calibri" panose="020F0502020204030204" pitchFamily="34" charset="0"/>
              </a:rPr>
              <a:t> - </a:t>
            </a:r>
            <a:r>
              <a:rPr lang="pl-PL" sz="2000" b="1" dirty="0" err="1">
                <a:latin typeface="Calibri" panose="020F0502020204030204" pitchFamily="34" charset="0"/>
              </a:rPr>
              <a:t>valbřišského</a:t>
            </a:r>
            <a:r>
              <a:rPr lang="pl-PL" sz="2000" b="1" dirty="0">
                <a:latin typeface="Calibri" panose="020F0502020204030204" pitchFamily="34" charset="0"/>
              </a:rPr>
              <a:t> regionu”</a:t>
            </a:r>
          </a:p>
          <a:p>
            <a:pPr>
              <a:buAutoNum type="arabicPeriod" startAt="2"/>
            </a:pPr>
            <a:endParaRPr lang="pl-PL" sz="2000" b="1" dirty="0">
              <a:latin typeface="Calibri" panose="020F0502020204030204" pitchFamily="34" charset="0"/>
            </a:endParaRPr>
          </a:p>
          <a:p>
            <a:pPr>
              <a:buAutoNum type="arabicPeriod" startAt="3"/>
            </a:pPr>
            <a:r>
              <a:rPr lang="cs-CZ" sz="2000" b="1" dirty="0">
                <a:latin typeface="Calibri" panose="020F0502020204030204" pitchFamily="34" charset="0"/>
              </a:rPr>
              <a:t>„Poprawa dostępności do atrakcji turystycznych w obszarze Masywu Snieżnika I“ / „Zlepšení dostupnosti turistických atraktivit v oblasti masivu Sněžníka I“</a:t>
            </a:r>
          </a:p>
          <a:p>
            <a:endParaRPr lang="pl-PL" sz="2000" dirty="0"/>
          </a:p>
        </p:txBody>
      </p:sp>
    </p:spTree>
    <p:extLst>
      <p:ext uri="{BB962C8B-B14F-4D97-AF65-F5344CB8AC3E}">
        <p14:creationId xmlns:p14="http://schemas.microsoft.com/office/powerpoint/2010/main" val="479985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Moje dokumenty\Moje obrazy\mapy 2010\mapy marzec\DS - kontur. poma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9600" y="0"/>
            <a:ext cx="7162800" cy="685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Picture 3" descr="D:\Moje dokumenty\Moje obrazy\UMWD - herb, logo aktualne\logotyp UMW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188640"/>
            <a:ext cx="1140861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85786" y="188640"/>
            <a:ext cx="1058213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Prostokąt 5"/>
          <p:cNvSpPr/>
          <p:nvPr/>
        </p:nvSpPr>
        <p:spPr>
          <a:xfrm>
            <a:off x="1009600" y="1772816"/>
            <a:ext cx="71628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endParaRPr lang="pl-PL" sz="3200" b="1" dirty="0" smtClean="0">
              <a:ln w="9525">
                <a:solidFill>
                  <a:schemeClr val="bg1"/>
                </a:solidFill>
                <a:prstDash val="solid"/>
              </a:ln>
              <a:latin typeface="Arial Black" panose="020B0A04020102020204" pitchFamily="34" charset="0"/>
              <a:cs typeface="Aharoni" panose="02010803020104030203" pitchFamily="2" charset="-79"/>
            </a:endParaRPr>
          </a:p>
          <a:p>
            <a:pPr algn="ctr">
              <a:defRPr/>
            </a:pPr>
            <a:endParaRPr lang="pl-PL" sz="3200" b="1" dirty="0">
              <a:ln w="9525">
                <a:solidFill>
                  <a:schemeClr val="bg1"/>
                </a:solidFill>
                <a:prstDash val="solid"/>
              </a:ln>
              <a:latin typeface="Arial Black" panose="020B0A04020102020204" pitchFamily="34" charset="0"/>
              <a:cs typeface="Aharoni" panose="02010803020104030203" pitchFamily="2" charset="-79"/>
            </a:endParaRPr>
          </a:p>
        </p:txBody>
      </p:sp>
      <p:pic>
        <p:nvPicPr>
          <p:cNvPr id="8" name="Obraz 7">
            <a:extLst>
              <a:ext uri="{FF2B5EF4-FFF2-40B4-BE49-F238E27FC236}">
                <a16:creationId xmlns="" xmlns:a16="http://schemas.microsoft.com/office/drawing/2014/main" id="{EED0FAD6-DD60-4D7A-A354-1A0FD26D5CC5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059832" y="153609"/>
            <a:ext cx="3456384" cy="467079"/>
          </a:xfrm>
          <a:prstGeom prst="rect">
            <a:avLst/>
          </a:prstGeom>
        </p:spPr>
      </p:pic>
      <p:sp>
        <p:nvSpPr>
          <p:cNvPr id="5" name="Tytuł 4"/>
          <p:cNvSpPr>
            <a:spLocks noGrp="1"/>
          </p:cNvSpPr>
          <p:nvPr>
            <p:ph type="ctrTitle"/>
          </p:nvPr>
        </p:nvSpPr>
        <p:spPr>
          <a:xfrm>
            <a:off x="1073683" y="1519597"/>
            <a:ext cx="7162800" cy="3818805"/>
          </a:xfrm>
        </p:spPr>
        <p:txBody>
          <a:bodyPr/>
          <a:lstStyle/>
          <a:p>
            <a:pPr algn="l"/>
            <a:r>
              <a:rPr lang="pl-PL" sz="3200" b="1" dirty="0" smtClean="0">
                <a:latin typeface="Calibri" panose="020F0502020204030204" pitchFamily="34" charset="0"/>
              </a:rPr>
              <a:t>1.  Od </a:t>
            </a:r>
            <a:r>
              <a:rPr lang="pl-PL" sz="3200" b="1" dirty="0">
                <a:latin typeface="Calibri" panose="020F0502020204030204" pitchFamily="34" charset="0"/>
              </a:rPr>
              <a:t>zamku </a:t>
            </a:r>
            <a:r>
              <a:rPr lang="pl-PL" sz="3200" b="1" dirty="0" err="1">
                <a:latin typeface="Calibri" panose="020F0502020204030204" pitchFamily="34" charset="0"/>
              </a:rPr>
              <a:t>Frydlant</a:t>
            </a:r>
            <a:r>
              <a:rPr lang="pl-PL" sz="3200" b="1" dirty="0">
                <a:latin typeface="Calibri" panose="020F0502020204030204" pitchFamily="34" charset="0"/>
              </a:rPr>
              <a:t> do zamku </a:t>
            </a:r>
            <a:r>
              <a:rPr lang="pl-PL" sz="3200" b="1" dirty="0" smtClean="0">
                <a:latin typeface="Calibri" panose="020F0502020204030204" pitchFamily="34" charset="0"/>
              </a:rPr>
              <a:t>Czocha</a:t>
            </a:r>
            <a:r>
              <a:rPr lang="pl-PL" sz="2400" b="1" dirty="0">
                <a:latin typeface="Calibri" panose="020F0502020204030204" pitchFamily="34" charset="0"/>
              </a:rPr>
              <a:t/>
            </a:r>
            <a:br>
              <a:rPr lang="pl-PL" sz="2400" b="1" dirty="0">
                <a:latin typeface="Calibri" panose="020F0502020204030204" pitchFamily="34" charset="0"/>
              </a:rPr>
            </a:br>
            <a:r>
              <a:rPr lang="pl-PL" sz="2400" b="1" dirty="0" smtClean="0">
                <a:latin typeface="Calibri" panose="020F0502020204030204" pitchFamily="34" charset="0"/>
              </a:rPr>
              <a:t>	</a:t>
            </a:r>
            <a:r>
              <a:rPr lang="pl-PL" sz="1800" b="1" dirty="0" smtClean="0">
                <a:latin typeface="Calibri" panose="020F0502020204030204" pitchFamily="34" charset="0"/>
              </a:rPr>
              <a:t>[</a:t>
            </a:r>
            <a:r>
              <a:rPr lang="pl-PL" sz="1800" b="1" dirty="0">
                <a:latin typeface="Calibri" panose="020F0502020204030204" pitchFamily="34" charset="0"/>
              </a:rPr>
              <a:t>nr Projektu: CZ.11.2.45/0.0/0.0/15_002/0000002]</a:t>
            </a:r>
            <a:br>
              <a:rPr lang="pl-PL" sz="1800" b="1" dirty="0">
                <a:latin typeface="Calibri" panose="020F0502020204030204" pitchFamily="34" charset="0"/>
              </a:rPr>
            </a:br>
            <a:r>
              <a:rPr lang="pl-PL" sz="1800" b="1" dirty="0" smtClean="0">
                <a:latin typeface="Calibri" panose="020F0502020204030204" pitchFamily="34" charset="0"/>
              </a:rPr>
              <a:t/>
            </a:r>
            <a:br>
              <a:rPr lang="pl-PL" sz="1800" b="1" dirty="0" smtClean="0">
                <a:latin typeface="Calibri" panose="020F0502020204030204" pitchFamily="34" charset="0"/>
              </a:rPr>
            </a:br>
            <a:r>
              <a:rPr lang="pl-PL" sz="2800" b="1" dirty="0" smtClean="0">
                <a:latin typeface="Calibri" panose="020F0502020204030204" pitchFamily="34" charset="0"/>
              </a:rPr>
              <a:t>Partnerzy </a:t>
            </a:r>
            <a:r>
              <a:rPr lang="pl-PL" sz="2800" b="1" dirty="0">
                <a:latin typeface="Calibri" panose="020F0502020204030204" pitchFamily="34" charset="0"/>
              </a:rPr>
              <a:t>Projektu: </a:t>
            </a:r>
            <a:r>
              <a:rPr lang="pl-PL" sz="2400" b="1" dirty="0">
                <a:latin typeface="Calibri" panose="020F0502020204030204" pitchFamily="34" charset="0"/>
              </a:rPr>
              <a:t/>
            </a:r>
            <a:br>
              <a:rPr lang="pl-PL" sz="2400" b="1" dirty="0">
                <a:latin typeface="Calibri" panose="020F0502020204030204" pitchFamily="34" charset="0"/>
              </a:rPr>
            </a:br>
            <a:r>
              <a:rPr lang="pl-PL" sz="2400" b="1" dirty="0" smtClean="0">
                <a:latin typeface="Calibri" panose="020F0502020204030204" pitchFamily="34" charset="0"/>
              </a:rPr>
              <a:t/>
            </a:r>
            <a:br>
              <a:rPr lang="pl-PL" sz="2400" b="1" dirty="0" smtClean="0">
                <a:latin typeface="Calibri" panose="020F0502020204030204" pitchFamily="34" charset="0"/>
              </a:rPr>
            </a:br>
            <a:r>
              <a:rPr lang="pl-PL" sz="2400" b="1" u="sng" dirty="0" smtClean="0">
                <a:latin typeface="Calibri" panose="020F0502020204030204" pitchFamily="34" charset="0"/>
              </a:rPr>
              <a:t>Główny </a:t>
            </a:r>
            <a:r>
              <a:rPr lang="pl-PL" sz="2400" b="1" u="sng" dirty="0">
                <a:latin typeface="Calibri" panose="020F0502020204030204" pitchFamily="34" charset="0"/>
              </a:rPr>
              <a:t>Beneficjent </a:t>
            </a:r>
            <a:r>
              <a:rPr lang="pl-PL" sz="2400" b="1" dirty="0">
                <a:latin typeface="Calibri" panose="020F0502020204030204" pitchFamily="34" charset="0"/>
              </a:rPr>
              <a:t>dofinansowania</a:t>
            </a:r>
            <a:r>
              <a:rPr lang="pl-PL" sz="2400" b="1" dirty="0" smtClean="0">
                <a:latin typeface="Calibri" panose="020F0502020204030204" pitchFamily="34" charset="0"/>
              </a:rPr>
              <a:t>:</a:t>
            </a:r>
            <a:br>
              <a:rPr lang="pl-PL" sz="2400" b="1" dirty="0" smtClean="0">
                <a:latin typeface="Calibri" panose="020F0502020204030204" pitchFamily="34" charset="0"/>
              </a:rPr>
            </a:br>
            <a:r>
              <a:rPr lang="pl-PL" sz="2400" b="1" dirty="0" smtClean="0">
                <a:latin typeface="Calibri" panose="020F0502020204030204" pitchFamily="34" charset="0"/>
              </a:rPr>
              <a:t> </a:t>
            </a:r>
            <a:r>
              <a:rPr lang="pl-PL" sz="2400" b="1" dirty="0" err="1">
                <a:latin typeface="Calibri" panose="020F0502020204030204" pitchFamily="34" charset="0"/>
              </a:rPr>
              <a:t>Krajská</a:t>
            </a:r>
            <a:r>
              <a:rPr lang="pl-PL" sz="2400" b="1" dirty="0">
                <a:latin typeface="Calibri" panose="020F0502020204030204" pitchFamily="34" charset="0"/>
              </a:rPr>
              <a:t> </a:t>
            </a:r>
            <a:r>
              <a:rPr lang="pl-PL" sz="2400" b="1" dirty="0" err="1">
                <a:latin typeface="Calibri" panose="020F0502020204030204" pitchFamily="34" charset="0"/>
              </a:rPr>
              <a:t>správa</a:t>
            </a:r>
            <a:r>
              <a:rPr lang="pl-PL" sz="2400" b="1" dirty="0">
                <a:latin typeface="Calibri" panose="020F0502020204030204" pitchFamily="34" charset="0"/>
              </a:rPr>
              <a:t> </a:t>
            </a:r>
            <a:r>
              <a:rPr lang="pl-PL" sz="2400" b="1" dirty="0" err="1">
                <a:latin typeface="Calibri" panose="020F0502020204030204" pitchFamily="34" charset="0"/>
              </a:rPr>
              <a:t>silnic</a:t>
            </a:r>
            <a:r>
              <a:rPr lang="pl-PL" sz="2400" b="1" dirty="0">
                <a:latin typeface="Calibri" panose="020F0502020204030204" pitchFamily="34" charset="0"/>
              </a:rPr>
              <a:t> </a:t>
            </a:r>
            <a:r>
              <a:rPr lang="pl-PL" sz="2400" b="1" dirty="0" err="1">
                <a:latin typeface="Calibri" panose="020F0502020204030204" pitchFamily="34" charset="0"/>
              </a:rPr>
              <a:t>Libereckého</a:t>
            </a:r>
            <a:r>
              <a:rPr lang="pl-PL" sz="2400" b="1" dirty="0">
                <a:latin typeface="Calibri" panose="020F0502020204030204" pitchFamily="34" charset="0"/>
              </a:rPr>
              <a:t> kraje, </a:t>
            </a:r>
            <a:r>
              <a:rPr lang="pl-PL" sz="2400" b="1" dirty="0" err="1">
                <a:latin typeface="Calibri" panose="020F0502020204030204" pitchFamily="34" charset="0"/>
              </a:rPr>
              <a:t>příspěvková</a:t>
            </a:r>
            <a:r>
              <a:rPr lang="pl-PL" sz="2400" b="1" dirty="0">
                <a:latin typeface="Calibri" panose="020F0502020204030204" pitchFamily="34" charset="0"/>
              </a:rPr>
              <a:t> </a:t>
            </a:r>
            <a:r>
              <a:rPr lang="pl-PL" sz="2400" b="1" dirty="0" err="1">
                <a:latin typeface="Calibri" panose="020F0502020204030204" pitchFamily="34" charset="0"/>
              </a:rPr>
              <a:t>organizace</a:t>
            </a:r>
            <a:r>
              <a:rPr lang="pl-PL" sz="2400" b="1" dirty="0">
                <a:latin typeface="Calibri" panose="020F0502020204030204" pitchFamily="34" charset="0"/>
              </a:rPr>
              <a:t>,</a:t>
            </a:r>
            <a:br>
              <a:rPr lang="pl-PL" sz="2400" b="1" dirty="0">
                <a:latin typeface="Calibri" panose="020F0502020204030204" pitchFamily="34" charset="0"/>
              </a:rPr>
            </a:br>
            <a:endParaRPr lang="pl-PL" sz="2400" b="1" dirty="0">
              <a:latin typeface="Calibri" panose="020F0502020204030204" pitchFamily="34" charset="0"/>
            </a:endParaRPr>
          </a:p>
        </p:txBody>
      </p:sp>
      <p:sp>
        <p:nvSpPr>
          <p:cNvPr id="9" name="Podtytuł 8"/>
          <p:cNvSpPr>
            <a:spLocks noGrp="1"/>
          </p:cNvSpPr>
          <p:nvPr>
            <p:ph type="subTitle" idx="1"/>
          </p:nvPr>
        </p:nvSpPr>
        <p:spPr>
          <a:xfrm>
            <a:off x="1042877" y="4900460"/>
            <a:ext cx="6858000" cy="3111945"/>
          </a:xfrm>
        </p:spPr>
        <p:txBody>
          <a:bodyPr/>
          <a:lstStyle/>
          <a:p>
            <a:pPr algn="l"/>
            <a:endParaRPr lang="pl-PL" b="1" u="sng" dirty="0" smtClean="0">
              <a:latin typeface="Calibri" panose="020F0502020204030204" pitchFamily="34" charset="0"/>
            </a:endParaRPr>
          </a:p>
          <a:p>
            <a:pPr algn="l"/>
            <a:r>
              <a:rPr lang="pl-PL" b="1" u="sng" dirty="0" smtClean="0">
                <a:latin typeface="Calibri" panose="020F0502020204030204" pitchFamily="34" charset="0"/>
              </a:rPr>
              <a:t>Beneficjent</a:t>
            </a:r>
            <a:r>
              <a:rPr lang="pl-PL" b="1" u="sng" dirty="0">
                <a:latin typeface="Calibri" panose="020F0502020204030204" pitchFamily="34" charset="0"/>
              </a:rPr>
              <a:t>:</a:t>
            </a:r>
            <a:r>
              <a:rPr lang="pl-PL" b="1" dirty="0">
                <a:latin typeface="Calibri" panose="020F0502020204030204" pitchFamily="34" charset="0"/>
              </a:rPr>
              <a:t> </a:t>
            </a:r>
            <a:endParaRPr lang="pl-PL" b="1" dirty="0" smtClean="0">
              <a:latin typeface="Calibri" panose="020F0502020204030204" pitchFamily="34" charset="0"/>
            </a:endParaRPr>
          </a:p>
          <a:p>
            <a:pPr algn="l"/>
            <a:r>
              <a:rPr lang="pl-PL" b="1" dirty="0" smtClean="0">
                <a:latin typeface="Calibri" panose="020F0502020204030204" pitchFamily="34" charset="0"/>
              </a:rPr>
              <a:t>Województwo Dolnośląskie/ </a:t>
            </a:r>
            <a:r>
              <a:rPr lang="pl-PL" b="1" dirty="0">
                <a:latin typeface="Calibri" panose="020F0502020204030204" pitchFamily="34" charset="0"/>
              </a:rPr>
              <a:t>Dolnośląska Służba Dróg i Kolei we Wrocławiu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417976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Moje dokumenty\Moje obrazy\mapy 2010\mapy marzec\DS - kontur. poma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2877" y="-145566"/>
            <a:ext cx="7162800" cy="685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Picture 3" descr="D:\Moje dokumenty\Moje obrazy\UMWD - herb, logo aktualne\logotyp UMW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188640"/>
            <a:ext cx="1140861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85786" y="188640"/>
            <a:ext cx="1058213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Prostokąt 5"/>
          <p:cNvSpPr/>
          <p:nvPr/>
        </p:nvSpPr>
        <p:spPr>
          <a:xfrm>
            <a:off x="1009600" y="1772816"/>
            <a:ext cx="71628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endParaRPr lang="pl-PL" sz="3200" b="1" dirty="0" smtClean="0">
              <a:ln w="9525">
                <a:solidFill>
                  <a:schemeClr val="bg1"/>
                </a:solidFill>
                <a:prstDash val="solid"/>
              </a:ln>
              <a:latin typeface="Arial Black" panose="020B0A04020102020204" pitchFamily="34" charset="0"/>
              <a:cs typeface="Aharoni" panose="02010803020104030203" pitchFamily="2" charset="-79"/>
            </a:endParaRPr>
          </a:p>
          <a:p>
            <a:pPr algn="ctr">
              <a:defRPr/>
            </a:pPr>
            <a:endParaRPr lang="pl-PL" sz="3200" b="1" dirty="0">
              <a:ln w="9525">
                <a:solidFill>
                  <a:schemeClr val="bg1"/>
                </a:solidFill>
                <a:prstDash val="solid"/>
              </a:ln>
              <a:latin typeface="Arial Black" panose="020B0A04020102020204" pitchFamily="34" charset="0"/>
              <a:cs typeface="Aharoni" panose="02010803020104030203" pitchFamily="2" charset="-79"/>
            </a:endParaRPr>
          </a:p>
        </p:txBody>
      </p:sp>
      <p:pic>
        <p:nvPicPr>
          <p:cNvPr id="8" name="Obraz 7">
            <a:extLst>
              <a:ext uri="{FF2B5EF4-FFF2-40B4-BE49-F238E27FC236}">
                <a16:creationId xmlns="" xmlns:a16="http://schemas.microsoft.com/office/drawing/2014/main" id="{EED0FAD6-DD60-4D7A-A354-1A0FD26D5CC5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059832" y="153609"/>
            <a:ext cx="3456384" cy="467079"/>
          </a:xfrm>
          <a:prstGeom prst="rect">
            <a:avLst/>
          </a:prstGeom>
        </p:spPr>
      </p:pic>
      <p:sp>
        <p:nvSpPr>
          <p:cNvPr id="5" name="Tytuł 4"/>
          <p:cNvSpPr>
            <a:spLocks noGrp="1"/>
          </p:cNvSpPr>
          <p:nvPr>
            <p:ph type="ctrTitle"/>
          </p:nvPr>
        </p:nvSpPr>
        <p:spPr>
          <a:xfrm>
            <a:off x="1042877" y="620688"/>
            <a:ext cx="7162800" cy="5353123"/>
          </a:xfrm>
        </p:spPr>
        <p:txBody>
          <a:bodyPr/>
          <a:lstStyle/>
          <a:p>
            <a:pPr algn="l"/>
            <a:r>
              <a:rPr lang="pl-PL" sz="2800" b="1" dirty="0" smtClean="0">
                <a:latin typeface="Calibri" panose="020F0502020204030204" pitchFamily="34" charset="0"/>
              </a:rPr>
              <a:t>Budżet </a:t>
            </a:r>
            <a:r>
              <a:rPr lang="pl-PL" sz="2800" b="1" dirty="0">
                <a:latin typeface="Calibri" panose="020F0502020204030204" pitchFamily="34" charset="0"/>
              </a:rPr>
              <a:t>Projektu:</a:t>
            </a:r>
            <a:br>
              <a:rPr lang="pl-PL" sz="2800" b="1" dirty="0">
                <a:latin typeface="Calibri" panose="020F0502020204030204" pitchFamily="34" charset="0"/>
              </a:rPr>
            </a:br>
            <a:r>
              <a:rPr lang="pl-PL" sz="2800" b="1" dirty="0" smtClean="0">
                <a:latin typeface="Calibri" panose="020F0502020204030204" pitchFamily="34" charset="0"/>
              </a:rPr>
              <a:t/>
            </a:r>
            <a:br>
              <a:rPr lang="pl-PL" sz="2800" b="1" dirty="0" smtClean="0">
                <a:latin typeface="Calibri" panose="020F0502020204030204" pitchFamily="34" charset="0"/>
              </a:rPr>
            </a:br>
            <a:r>
              <a:rPr lang="pl-PL" sz="2400" b="1" dirty="0" err="1" smtClean="0">
                <a:latin typeface="Calibri" panose="020F0502020204030204" pitchFamily="34" charset="0"/>
              </a:rPr>
              <a:t>Krajská</a:t>
            </a:r>
            <a:r>
              <a:rPr lang="pl-PL" sz="2400" b="1" dirty="0" smtClean="0">
                <a:latin typeface="Calibri" panose="020F0502020204030204" pitchFamily="34" charset="0"/>
              </a:rPr>
              <a:t> </a:t>
            </a:r>
            <a:r>
              <a:rPr lang="pl-PL" sz="2400" b="1" dirty="0" err="1">
                <a:latin typeface="Calibri" panose="020F0502020204030204" pitchFamily="34" charset="0"/>
              </a:rPr>
              <a:t>správa</a:t>
            </a:r>
            <a:r>
              <a:rPr lang="pl-PL" sz="2400" b="1" dirty="0">
                <a:latin typeface="Calibri" panose="020F0502020204030204" pitchFamily="34" charset="0"/>
              </a:rPr>
              <a:t> </a:t>
            </a:r>
            <a:r>
              <a:rPr lang="pl-PL" sz="2400" b="1" dirty="0" err="1">
                <a:latin typeface="Calibri" panose="020F0502020204030204" pitchFamily="34" charset="0"/>
              </a:rPr>
              <a:t>silnic</a:t>
            </a:r>
            <a:r>
              <a:rPr lang="pl-PL" sz="2400" b="1" dirty="0">
                <a:latin typeface="Calibri" panose="020F0502020204030204" pitchFamily="34" charset="0"/>
              </a:rPr>
              <a:t> </a:t>
            </a:r>
            <a:r>
              <a:rPr lang="pl-PL" sz="2400" b="1" dirty="0" err="1">
                <a:latin typeface="Calibri" panose="020F0502020204030204" pitchFamily="34" charset="0"/>
              </a:rPr>
              <a:t>Libereckého</a:t>
            </a:r>
            <a:r>
              <a:rPr lang="pl-PL" sz="2400" b="1" dirty="0">
                <a:latin typeface="Calibri" panose="020F0502020204030204" pitchFamily="34" charset="0"/>
              </a:rPr>
              <a:t> kraje, </a:t>
            </a:r>
            <a:r>
              <a:rPr lang="pl-PL" sz="2400" b="1" dirty="0" err="1">
                <a:latin typeface="Calibri" panose="020F0502020204030204" pitchFamily="34" charset="0"/>
              </a:rPr>
              <a:t>příspěvková</a:t>
            </a:r>
            <a:r>
              <a:rPr lang="pl-PL" sz="2400" b="1" dirty="0">
                <a:latin typeface="Calibri" panose="020F0502020204030204" pitchFamily="34" charset="0"/>
              </a:rPr>
              <a:t> </a:t>
            </a:r>
            <a:r>
              <a:rPr lang="pl-PL" sz="2400" b="1" dirty="0" err="1" smtClean="0">
                <a:latin typeface="Calibri" panose="020F0502020204030204" pitchFamily="34" charset="0"/>
              </a:rPr>
              <a:t>organizace</a:t>
            </a:r>
            <a:r>
              <a:rPr lang="pl-PL" sz="2400" b="1" dirty="0">
                <a:latin typeface="Calibri" panose="020F0502020204030204" pitchFamily="34" charset="0"/>
              </a:rPr>
              <a:t> </a:t>
            </a:r>
            <a:r>
              <a:rPr lang="pl-PL" sz="2400" b="1" dirty="0" smtClean="0">
                <a:latin typeface="Calibri" panose="020F0502020204030204" pitchFamily="34" charset="0"/>
              </a:rPr>
              <a:t>-  </a:t>
            </a:r>
            <a:r>
              <a:rPr lang="pl-PL" sz="2400" b="1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9 782 920,37 EUR, </a:t>
            </a:r>
            <a:r>
              <a:rPr lang="pl-PL" sz="2400" b="1" dirty="0" smtClean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/>
            </a:r>
            <a:br>
              <a:rPr lang="pl-PL" sz="2400" b="1" dirty="0" smtClean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</a:br>
            <a:r>
              <a:rPr lang="pl-PL" sz="2000" b="1" dirty="0" smtClean="0">
                <a:latin typeface="Calibri" panose="020F0502020204030204" pitchFamily="34" charset="0"/>
              </a:rPr>
              <a:t>w </a:t>
            </a:r>
            <a:r>
              <a:rPr lang="pl-PL" sz="2000" b="1" dirty="0">
                <a:latin typeface="Calibri" panose="020F0502020204030204" pitchFamily="34" charset="0"/>
              </a:rPr>
              <a:t>tym dofinansowanie z </a:t>
            </a:r>
            <a:r>
              <a:rPr lang="pl-PL" sz="2000" b="1" dirty="0" smtClean="0">
                <a:latin typeface="Calibri" panose="020F0502020204030204" pitchFamily="34" charset="0"/>
              </a:rPr>
              <a:t>EFRR - </a:t>
            </a:r>
            <a:r>
              <a:rPr lang="pl-PL" sz="2400" b="1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8 315 482,30 </a:t>
            </a:r>
            <a:r>
              <a:rPr lang="pl-PL" sz="2400" b="1" dirty="0" smtClean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EUR</a:t>
            </a:r>
            <a:r>
              <a:rPr lang="pl-PL" sz="2400" b="1" dirty="0">
                <a:latin typeface="Calibri" panose="020F0502020204030204" pitchFamily="34" charset="0"/>
              </a:rPr>
              <a:t/>
            </a:r>
            <a:br>
              <a:rPr lang="pl-PL" sz="2400" b="1" dirty="0">
                <a:latin typeface="Calibri" panose="020F0502020204030204" pitchFamily="34" charset="0"/>
              </a:rPr>
            </a:br>
            <a:r>
              <a:rPr lang="pl-PL" sz="2400" b="1" dirty="0" smtClean="0">
                <a:latin typeface="Calibri" panose="020F0502020204030204" pitchFamily="34" charset="0"/>
              </a:rPr>
              <a:t/>
            </a:r>
            <a:br>
              <a:rPr lang="pl-PL" sz="2400" b="1" dirty="0" smtClean="0">
                <a:latin typeface="Calibri" panose="020F0502020204030204" pitchFamily="34" charset="0"/>
              </a:rPr>
            </a:br>
            <a:r>
              <a:rPr lang="pl-PL" sz="2400" b="1" dirty="0" smtClean="0">
                <a:latin typeface="Calibri" panose="020F0502020204030204" pitchFamily="34" charset="0"/>
              </a:rPr>
              <a:t>Województwo </a:t>
            </a:r>
            <a:r>
              <a:rPr lang="pl-PL" sz="2400" b="1" dirty="0">
                <a:latin typeface="Calibri" panose="020F0502020204030204" pitchFamily="34" charset="0"/>
              </a:rPr>
              <a:t>Dolnośląskie / Dolnośląska Służba Dróg i Kolei we </a:t>
            </a:r>
            <a:r>
              <a:rPr lang="pl-PL" sz="2400" b="1" dirty="0" smtClean="0">
                <a:latin typeface="Calibri" panose="020F0502020204030204" pitchFamily="34" charset="0"/>
              </a:rPr>
              <a:t>Wrocławiu -  </a:t>
            </a:r>
            <a:r>
              <a:rPr lang="pl-PL" sz="2400" b="1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10 000 000,00 EUR</a:t>
            </a:r>
            <a:r>
              <a:rPr lang="pl-PL" sz="2400" b="1" dirty="0">
                <a:latin typeface="Calibri" panose="020F0502020204030204" pitchFamily="34" charset="0"/>
              </a:rPr>
              <a:t>, </a:t>
            </a:r>
            <a:r>
              <a:rPr lang="pl-PL" sz="2400" b="1" dirty="0" smtClean="0">
                <a:latin typeface="Calibri" panose="020F0502020204030204" pitchFamily="34" charset="0"/>
              </a:rPr>
              <a:t/>
            </a:r>
            <a:br>
              <a:rPr lang="pl-PL" sz="2400" b="1" dirty="0" smtClean="0">
                <a:latin typeface="Calibri" panose="020F0502020204030204" pitchFamily="34" charset="0"/>
              </a:rPr>
            </a:br>
            <a:r>
              <a:rPr lang="pl-PL" sz="2000" b="1" dirty="0" smtClean="0">
                <a:latin typeface="Calibri" panose="020F0502020204030204" pitchFamily="34" charset="0"/>
              </a:rPr>
              <a:t>w </a:t>
            </a:r>
            <a:r>
              <a:rPr lang="pl-PL" sz="2000" b="1" dirty="0">
                <a:latin typeface="Calibri" panose="020F0502020204030204" pitchFamily="34" charset="0"/>
              </a:rPr>
              <a:t>tym dofinansowanie z </a:t>
            </a:r>
            <a:r>
              <a:rPr lang="pl-PL" sz="2000" b="1" dirty="0" smtClean="0">
                <a:latin typeface="Calibri" panose="020F0502020204030204" pitchFamily="34" charset="0"/>
              </a:rPr>
              <a:t>EFRR </a:t>
            </a:r>
            <a:r>
              <a:rPr lang="pl-PL" sz="2400" b="1" dirty="0" smtClean="0">
                <a:latin typeface="Calibri" panose="020F0502020204030204" pitchFamily="34" charset="0"/>
              </a:rPr>
              <a:t>- </a:t>
            </a:r>
            <a:r>
              <a:rPr lang="pl-PL" sz="2400" b="1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8 500 000,00 </a:t>
            </a:r>
            <a:r>
              <a:rPr lang="pl-PL" sz="2400" b="1" dirty="0" smtClean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EUR</a:t>
            </a:r>
            <a:r>
              <a:rPr lang="pl-PL" sz="2400" b="1" dirty="0" smtClean="0">
                <a:latin typeface="Calibri" panose="020F0502020204030204" pitchFamily="34" charset="0"/>
              </a:rPr>
              <a:t> </a:t>
            </a:r>
            <a:r>
              <a:rPr lang="pl-PL" sz="2400" b="1" dirty="0">
                <a:latin typeface="Calibri" panose="020F0502020204030204" pitchFamily="34" charset="0"/>
              </a:rPr>
              <a:t/>
            </a:r>
            <a:br>
              <a:rPr lang="pl-PL" sz="2400" b="1" dirty="0">
                <a:latin typeface="Calibri" panose="020F0502020204030204" pitchFamily="34" charset="0"/>
              </a:rPr>
            </a:br>
            <a:r>
              <a:rPr lang="pl-PL" sz="2400" b="1" dirty="0" smtClean="0">
                <a:latin typeface="Calibri" panose="020F0502020204030204" pitchFamily="34" charset="0"/>
              </a:rPr>
              <a:t/>
            </a:r>
            <a:br>
              <a:rPr lang="pl-PL" sz="2400" b="1" dirty="0" smtClean="0">
                <a:latin typeface="Calibri" panose="020F0502020204030204" pitchFamily="34" charset="0"/>
              </a:rPr>
            </a:br>
            <a:r>
              <a:rPr lang="pl-PL" sz="2400" b="1" dirty="0" smtClean="0">
                <a:latin typeface="Calibri" panose="020F0502020204030204" pitchFamily="34" charset="0"/>
              </a:rPr>
              <a:t>Okres </a:t>
            </a:r>
            <a:r>
              <a:rPr lang="pl-PL" sz="2400" b="1" dirty="0">
                <a:latin typeface="Calibri" panose="020F0502020204030204" pitchFamily="34" charset="0"/>
              </a:rPr>
              <a:t>realizacji projektu: 01.04.2016 r. – 30.09.2019 r. </a:t>
            </a:r>
            <a:r>
              <a:rPr lang="pl-PL" sz="2000" b="1" i="1" dirty="0">
                <a:latin typeface="Calibri" panose="020F0502020204030204" pitchFamily="34" charset="0"/>
              </a:rPr>
              <a:t>(etap rozliczenia końcowego projektu</a:t>
            </a:r>
            <a:r>
              <a:rPr lang="pl-PL" sz="2000" b="1" i="1" dirty="0" smtClean="0">
                <a:latin typeface="Calibri" panose="020F0502020204030204" pitchFamily="34" charset="0"/>
              </a:rPr>
              <a:t>)</a:t>
            </a:r>
            <a:br>
              <a:rPr lang="pl-PL" sz="2000" b="1" i="1" dirty="0" smtClean="0">
                <a:latin typeface="Calibri" panose="020F0502020204030204" pitchFamily="34" charset="0"/>
              </a:rPr>
            </a:br>
            <a:r>
              <a:rPr lang="pl-PL" sz="2000" b="1" i="1" dirty="0">
                <a:latin typeface="Calibri" panose="020F0502020204030204" pitchFamily="34" charset="0"/>
              </a:rPr>
              <a:t/>
            </a:r>
            <a:br>
              <a:rPr lang="pl-PL" sz="2000" b="1" i="1" dirty="0">
                <a:latin typeface="Calibri" panose="020F0502020204030204" pitchFamily="34" charset="0"/>
              </a:rPr>
            </a:br>
            <a:endParaRPr lang="pl-PL" sz="2000" b="1" i="1" dirty="0">
              <a:latin typeface="Calibri" panose="020F0502020204030204" pitchFamily="34" charset="0"/>
            </a:endParaRPr>
          </a:p>
        </p:txBody>
      </p:sp>
      <p:sp>
        <p:nvSpPr>
          <p:cNvPr id="9" name="Podtytuł 8"/>
          <p:cNvSpPr>
            <a:spLocks noGrp="1"/>
          </p:cNvSpPr>
          <p:nvPr>
            <p:ph type="subTitle" idx="1"/>
          </p:nvPr>
        </p:nvSpPr>
        <p:spPr>
          <a:xfrm>
            <a:off x="179512" y="5497105"/>
            <a:ext cx="8928900" cy="2038594"/>
          </a:xfrm>
        </p:spPr>
        <p:txBody>
          <a:bodyPr/>
          <a:lstStyle/>
          <a:p>
            <a:pPr algn="l"/>
            <a:r>
              <a:rPr lang="pl-PL" b="1" dirty="0">
                <a:latin typeface="Calibri" panose="020F0502020204030204" pitchFamily="34" charset="0"/>
              </a:rPr>
              <a:t>Długość przebudowanych odcinków dróg </a:t>
            </a:r>
            <a:r>
              <a:rPr lang="pl-PL" b="1" dirty="0" smtClean="0">
                <a:latin typeface="Calibri" panose="020F0502020204030204" pitchFamily="34" charset="0"/>
              </a:rPr>
              <a:t>wojewódzkich </a:t>
            </a:r>
            <a:r>
              <a:rPr lang="pl-PL" b="1" dirty="0">
                <a:latin typeface="Calibri" panose="020F0502020204030204" pitchFamily="34" charset="0"/>
              </a:rPr>
              <a:t>41,23 </a:t>
            </a:r>
            <a:r>
              <a:rPr lang="pl-PL" b="1" dirty="0" smtClean="0">
                <a:latin typeface="Calibri" panose="020F0502020204030204" pitchFamily="34" charset="0"/>
              </a:rPr>
              <a:t>km </a:t>
            </a:r>
            <a:endParaRPr lang="pl-PL" b="1" dirty="0">
              <a:latin typeface="Calibri" panose="020F0502020204030204" pitchFamily="34" charset="0"/>
            </a:endParaRPr>
          </a:p>
          <a:p>
            <a:pPr algn="l"/>
            <a:r>
              <a:rPr lang="pl-PL" b="1" dirty="0">
                <a:latin typeface="Calibri" panose="020F0502020204030204" pitchFamily="34" charset="0"/>
              </a:rPr>
              <a:t>Długość rekonstruowanych odcinków po stronie czeskiej </a:t>
            </a:r>
            <a:r>
              <a:rPr lang="pl-PL" b="1" dirty="0" smtClean="0">
                <a:latin typeface="Calibri" panose="020F0502020204030204" pitchFamily="34" charset="0"/>
              </a:rPr>
              <a:t> 23,5 km</a:t>
            </a:r>
          </a:p>
          <a:p>
            <a:pPr algn="l"/>
            <a:endParaRPr lang="pl-PL" b="1" dirty="0">
              <a:latin typeface="Calibri" panose="020F0502020204030204" pitchFamily="34" charset="0"/>
            </a:endParaRPr>
          </a:p>
          <a:p>
            <a:pPr algn="l"/>
            <a:endParaRPr lang="pl-PL" sz="2000" b="1" dirty="0">
              <a:latin typeface="Calibri" panose="020F0502020204030204" pitchFamily="34" charset="0"/>
            </a:endParaRPr>
          </a:p>
          <a:p>
            <a:pPr algn="l"/>
            <a:endParaRPr lang="pl-PL" b="1" u="sng" dirty="0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0411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Moje dokumenty\Moje obrazy\mapy 2010\mapy marzec\DS - kontur. poma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9600" y="0"/>
            <a:ext cx="7162800" cy="685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Picture 3" descr="D:\Moje dokumenty\Moje obrazy\UMWD - herb, logo aktualne\logotyp UMW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188640"/>
            <a:ext cx="1140861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85786" y="188640"/>
            <a:ext cx="1058213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Prostokąt 5"/>
          <p:cNvSpPr/>
          <p:nvPr/>
        </p:nvSpPr>
        <p:spPr>
          <a:xfrm>
            <a:off x="1009600" y="1772816"/>
            <a:ext cx="71628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endParaRPr lang="pl-PL" sz="3200" b="1" dirty="0" smtClean="0">
              <a:ln w="9525">
                <a:solidFill>
                  <a:schemeClr val="bg1"/>
                </a:solidFill>
                <a:prstDash val="solid"/>
              </a:ln>
              <a:latin typeface="Arial Black" panose="020B0A04020102020204" pitchFamily="34" charset="0"/>
              <a:cs typeface="Aharoni" panose="02010803020104030203" pitchFamily="2" charset="-79"/>
            </a:endParaRPr>
          </a:p>
          <a:p>
            <a:pPr algn="ctr">
              <a:defRPr/>
            </a:pPr>
            <a:endParaRPr lang="pl-PL" sz="3200" b="1" dirty="0">
              <a:ln w="9525">
                <a:solidFill>
                  <a:schemeClr val="bg1"/>
                </a:solidFill>
                <a:prstDash val="solid"/>
              </a:ln>
              <a:latin typeface="Arial Black" panose="020B0A04020102020204" pitchFamily="34" charset="0"/>
              <a:cs typeface="Aharoni" panose="02010803020104030203" pitchFamily="2" charset="-79"/>
            </a:endParaRPr>
          </a:p>
        </p:txBody>
      </p:sp>
      <p:pic>
        <p:nvPicPr>
          <p:cNvPr id="8" name="Obraz 7">
            <a:extLst>
              <a:ext uri="{FF2B5EF4-FFF2-40B4-BE49-F238E27FC236}">
                <a16:creationId xmlns="" xmlns:a16="http://schemas.microsoft.com/office/drawing/2014/main" id="{EED0FAD6-DD60-4D7A-A354-1A0FD26D5CC5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059832" y="153609"/>
            <a:ext cx="3456384" cy="467079"/>
          </a:xfrm>
          <a:prstGeom prst="rect">
            <a:avLst/>
          </a:prstGeom>
        </p:spPr>
      </p:pic>
      <p:sp>
        <p:nvSpPr>
          <p:cNvPr id="7" name="Tytuł 6"/>
          <p:cNvSpPr>
            <a:spLocks noGrp="1"/>
          </p:cNvSpPr>
          <p:nvPr>
            <p:ph type="title"/>
          </p:nvPr>
        </p:nvSpPr>
        <p:spPr>
          <a:xfrm>
            <a:off x="91657" y="544054"/>
            <a:ext cx="3794648" cy="1849450"/>
          </a:xfrm>
        </p:spPr>
        <p:txBody>
          <a:bodyPr/>
          <a:lstStyle/>
          <a:p>
            <a:r>
              <a:rPr lang="pl-PL" sz="2400" b="1" dirty="0" smtClean="0">
                <a:latin typeface="Calibri" panose="020F0502020204030204" pitchFamily="34" charset="0"/>
              </a:rPr>
              <a:t/>
            </a:r>
            <a:br>
              <a:rPr lang="pl-PL" sz="2400" b="1" dirty="0" smtClean="0">
                <a:latin typeface="Calibri" panose="020F0502020204030204" pitchFamily="34" charset="0"/>
              </a:rPr>
            </a:br>
            <a:r>
              <a:rPr lang="pl-PL" sz="2400" b="1" dirty="0">
                <a:latin typeface="Calibri" panose="020F0502020204030204" pitchFamily="34" charset="0"/>
              </a:rPr>
              <a:t/>
            </a:r>
            <a:br>
              <a:rPr lang="pl-PL" sz="2400" b="1" dirty="0">
                <a:latin typeface="Calibri" panose="020F0502020204030204" pitchFamily="34" charset="0"/>
              </a:rPr>
            </a:br>
            <a:r>
              <a:rPr lang="pl-PL" sz="2400" b="1" dirty="0" smtClean="0">
                <a:latin typeface="Calibri" panose="020F0502020204030204" pitchFamily="34" charset="0"/>
              </a:rPr>
              <a:t>Zakres </a:t>
            </a:r>
            <a:r>
              <a:rPr lang="pl-PL" sz="2400" b="1" dirty="0">
                <a:latin typeface="Calibri" panose="020F0502020204030204" pitchFamily="34" charset="0"/>
              </a:rPr>
              <a:t>realizacji Projektu </a:t>
            </a:r>
            <a:r>
              <a:rPr lang="pl-PL" sz="2400" b="1" dirty="0" smtClean="0">
                <a:latin typeface="Calibri" panose="020F0502020204030204" pitchFamily="34" charset="0"/>
              </a:rPr>
              <a:t/>
            </a:r>
            <a:br>
              <a:rPr lang="pl-PL" sz="2400" b="1" dirty="0" smtClean="0">
                <a:latin typeface="Calibri" panose="020F0502020204030204" pitchFamily="34" charset="0"/>
              </a:rPr>
            </a:br>
            <a:r>
              <a:rPr lang="pl-PL" sz="2400" b="1" dirty="0" smtClean="0">
                <a:latin typeface="Calibri" panose="020F0502020204030204" pitchFamily="34" charset="0"/>
              </a:rPr>
              <a:t>po </a:t>
            </a:r>
            <a:r>
              <a:rPr lang="pl-PL" sz="2400" b="1" dirty="0">
                <a:latin typeface="Calibri" panose="020F0502020204030204" pitchFamily="34" charset="0"/>
              </a:rPr>
              <a:t>stronie </a:t>
            </a:r>
            <a:r>
              <a:rPr lang="pl-PL" sz="2400" b="1" dirty="0" smtClean="0">
                <a:latin typeface="Calibri" panose="020F0502020204030204" pitchFamily="34" charset="0"/>
              </a:rPr>
              <a:t>polskiej - </a:t>
            </a:r>
            <a:br>
              <a:rPr lang="pl-PL" sz="2400" b="1" dirty="0" smtClean="0">
                <a:latin typeface="Calibri" panose="020F0502020204030204" pitchFamily="34" charset="0"/>
              </a:rPr>
            </a:br>
            <a:r>
              <a:rPr lang="pl-PL" sz="2000" b="1" dirty="0" smtClean="0">
                <a:latin typeface="Calibri" panose="020F0502020204030204" pitchFamily="34" charset="0"/>
              </a:rPr>
              <a:t>Przebudowa </a:t>
            </a:r>
            <a:r>
              <a:rPr lang="pl-PL" sz="2000" b="1" dirty="0">
                <a:latin typeface="Calibri" panose="020F0502020204030204" pitchFamily="34" charset="0"/>
              </a:rPr>
              <a:t>dróg </a:t>
            </a:r>
            <a:r>
              <a:rPr lang="pl-PL" sz="2000" b="1" dirty="0" smtClean="0">
                <a:latin typeface="Calibri" panose="020F0502020204030204" pitchFamily="34" charset="0"/>
              </a:rPr>
              <a:t>wojewódzkich</a:t>
            </a:r>
            <a:r>
              <a:rPr lang="pl-PL" sz="2000" b="1" dirty="0">
                <a:latin typeface="Calibri" panose="020F0502020204030204" pitchFamily="34" charset="0"/>
              </a:rPr>
              <a:t/>
            </a:r>
            <a:br>
              <a:rPr lang="pl-PL" sz="2000" b="1" dirty="0">
                <a:latin typeface="Calibri" panose="020F0502020204030204" pitchFamily="34" charset="0"/>
              </a:rPr>
            </a:br>
            <a:endParaRPr lang="pl-PL" sz="2000" dirty="0"/>
          </a:p>
        </p:txBody>
      </p:sp>
      <p:sp>
        <p:nvSpPr>
          <p:cNvPr id="9" name="Podtytuł 8"/>
          <p:cNvSpPr>
            <a:spLocks noGrp="1"/>
          </p:cNvSpPr>
          <p:nvPr>
            <p:ph type="body" sz="half" idx="2"/>
          </p:nvPr>
        </p:nvSpPr>
        <p:spPr>
          <a:xfrm>
            <a:off x="38001" y="2057400"/>
            <a:ext cx="3849787" cy="4611960"/>
          </a:xfrm>
        </p:spPr>
        <p:txBody>
          <a:bodyPr/>
          <a:lstStyle/>
          <a:p>
            <a:pPr algn="l"/>
            <a:endParaRPr lang="pl-PL" b="1" u="sng" dirty="0" smtClean="0">
              <a:latin typeface="Calibri" panose="020F0502020204030204" pitchFamily="34" charset="0"/>
            </a:endParaRPr>
          </a:p>
          <a:p>
            <a:pPr marL="342900" indent="-342900">
              <a:buAutoNum type="arabicPeriod"/>
            </a:pPr>
            <a:r>
              <a:rPr lang="pl-PL" sz="1800" b="1" dirty="0" smtClean="0">
                <a:latin typeface="Calibri" panose="020F0502020204030204" pitchFamily="34" charset="0"/>
              </a:rPr>
              <a:t>Nr 358 </a:t>
            </a:r>
            <a:r>
              <a:rPr lang="pl-PL" sz="1800" b="1" dirty="0">
                <a:latin typeface="Calibri" panose="020F0502020204030204" pitchFamily="34" charset="0"/>
              </a:rPr>
              <a:t>na odcinku: Platerówka – Świecie (do skrzyżowania z drogą wojewódzką nr 360): od km 4+770 do km 20+405 [15,26 km], </a:t>
            </a:r>
          </a:p>
          <a:p>
            <a:pPr marL="342900" indent="-342900">
              <a:buAutoNum type="arabicPeriod"/>
            </a:pPr>
            <a:endParaRPr lang="pl-PL" sz="1800" b="1" dirty="0" smtClean="0">
              <a:latin typeface="Calibri" panose="020F0502020204030204" pitchFamily="34" charset="0"/>
            </a:endParaRPr>
          </a:p>
          <a:p>
            <a:pPr marL="342900" indent="-342900">
              <a:buAutoNum type="arabicPeriod"/>
            </a:pPr>
            <a:r>
              <a:rPr lang="pl-PL" sz="1800" b="1" dirty="0" smtClean="0">
                <a:latin typeface="Calibri" panose="020F0502020204030204" pitchFamily="34" charset="0"/>
              </a:rPr>
              <a:t>Nr 360 </a:t>
            </a:r>
            <a:r>
              <a:rPr lang="pl-PL" sz="1800" b="1" dirty="0">
                <a:latin typeface="Calibri" panose="020F0502020204030204" pitchFamily="34" charset="0"/>
              </a:rPr>
              <a:t>na odcinku: Gryfów Śląski – Świecie (do skrzyżowania z DW 358): od km 0+000 do km 11+960 [11,960 km],  </a:t>
            </a:r>
          </a:p>
          <a:p>
            <a:pPr marL="342900" indent="-342900">
              <a:buAutoNum type="arabicPeriod"/>
            </a:pPr>
            <a:endParaRPr lang="pl-PL" sz="1800" b="1" dirty="0" smtClean="0">
              <a:latin typeface="Calibri" panose="020F0502020204030204" pitchFamily="34" charset="0"/>
            </a:endParaRPr>
          </a:p>
          <a:p>
            <a:pPr marL="342900" indent="-342900">
              <a:buAutoNum type="arabicPeriod"/>
            </a:pPr>
            <a:r>
              <a:rPr lang="pl-PL" sz="1800" b="1" dirty="0" smtClean="0">
                <a:latin typeface="Calibri" panose="020F0502020204030204" pitchFamily="34" charset="0"/>
              </a:rPr>
              <a:t>Nr 361 </a:t>
            </a:r>
            <a:r>
              <a:rPr lang="pl-PL" sz="1800" b="1" dirty="0">
                <a:latin typeface="Calibri" panose="020F0502020204030204" pitchFamily="34" charset="0"/>
              </a:rPr>
              <a:t>na odcinku: Proszówka - Granica Państwa (Czerniawa): od km 3+200 do km 11+430; od km 12+400 do km 18+180 [14,01km]. </a:t>
            </a:r>
          </a:p>
        </p:txBody>
      </p:sp>
      <p:pic>
        <p:nvPicPr>
          <p:cNvPr id="11" name="Symbol zastępczy obrazu 10"/>
          <p:cNvPicPr>
            <a:picLocks noGrp="1" noChangeAspect="1"/>
          </p:cNvPicPr>
          <p:nvPr>
            <p:ph type="pic" idx="1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02" r="14402"/>
          <a:stretch>
            <a:fillRect/>
          </a:stretch>
        </p:blipFill>
        <p:spPr>
          <a:xfrm>
            <a:off x="3886305" y="1046469"/>
            <a:ext cx="5204039" cy="54788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37223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Moje dokumenty\Moje obrazy\mapy 2010\mapy marzec\DS - kontur. poma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2032" y="16804"/>
            <a:ext cx="7162800" cy="685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Picture 3" descr="D:\Moje dokumenty\Moje obrazy\UMWD - herb, logo aktualne\logotyp UMW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140861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68669" y="-3309"/>
            <a:ext cx="1058213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Prostokąt 5"/>
          <p:cNvSpPr/>
          <p:nvPr/>
        </p:nvSpPr>
        <p:spPr>
          <a:xfrm>
            <a:off x="1009600" y="1772816"/>
            <a:ext cx="71628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endParaRPr lang="pl-PL" sz="3200" b="1" dirty="0" smtClean="0">
              <a:ln w="9525">
                <a:solidFill>
                  <a:schemeClr val="bg1"/>
                </a:solidFill>
                <a:prstDash val="solid"/>
              </a:ln>
              <a:latin typeface="Arial Black" panose="020B0A04020102020204" pitchFamily="34" charset="0"/>
              <a:cs typeface="Aharoni" panose="02010803020104030203" pitchFamily="2" charset="-79"/>
            </a:endParaRPr>
          </a:p>
          <a:p>
            <a:pPr algn="ctr">
              <a:defRPr/>
            </a:pPr>
            <a:endParaRPr lang="pl-PL" sz="3200" b="1" dirty="0">
              <a:ln w="9525">
                <a:solidFill>
                  <a:schemeClr val="bg1"/>
                </a:solidFill>
                <a:prstDash val="solid"/>
              </a:ln>
              <a:latin typeface="Arial Black" panose="020B0A04020102020204" pitchFamily="34" charset="0"/>
              <a:cs typeface="Aharoni" panose="02010803020104030203" pitchFamily="2" charset="-79"/>
            </a:endParaRPr>
          </a:p>
        </p:txBody>
      </p:sp>
      <p:pic>
        <p:nvPicPr>
          <p:cNvPr id="8" name="Obraz 7">
            <a:extLst>
              <a:ext uri="{FF2B5EF4-FFF2-40B4-BE49-F238E27FC236}">
                <a16:creationId xmlns="" xmlns:a16="http://schemas.microsoft.com/office/drawing/2014/main" id="{EED0FAD6-DD60-4D7A-A354-1A0FD26D5CC5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023001" y="16804"/>
            <a:ext cx="3456384" cy="467079"/>
          </a:xfrm>
          <a:prstGeom prst="rect">
            <a:avLst/>
          </a:prstGeom>
        </p:spPr>
      </p:pic>
      <p:sp>
        <p:nvSpPr>
          <p:cNvPr id="7" name="Tytuł 6"/>
          <p:cNvSpPr>
            <a:spLocks noGrp="1"/>
          </p:cNvSpPr>
          <p:nvPr>
            <p:ph type="ctrTitle"/>
          </p:nvPr>
        </p:nvSpPr>
        <p:spPr>
          <a:xfrm>
            <a:off x="1039189" y="404664"/>
            <a:ext cx="7192698" cy="3717031"/>
          </a:xfrm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/>
          <a:lstStyle/>
          <a:p>
            <a:r>
              <a:rPr lang="pl-PL" sz="2800" b="1" dirty="0">
                <a:latin typeface="Calibri" panose="020F0502020204030204" pitchFamily="34" charset="0"/>
              </a:rPr>
              <a:t/>
            </a:r>
            <a:br>
              <a:rPr lang="pl-PL" sz="2800" b="1" dirty="0">
                <a:latin typeface="Calibri" panose="020F0502020204030204" pitchFamily="34" charset="0"/>
              </a:rPr>
            </a:br>
            <a:endParaRPr lang="pl-PL" sz="2800" dirty="0"/>
          </a:p>
        </p:txBody>
      </p:sp>
      <p:sp>
        <p:nvSpPr>
          <p:cNvPr id="11" name="Symbol zastępczy zawartości 10"/>
          <p:cNvSpPr>
            <a:spLocks noGrp="1"/>
          </p:cNvSpPr>
          <p:nvPr>
            <p:ph type="subTitle" idx="1"/>
          </p:nvPr>
        </p:nvSpPr>
        <p:spPr>
          <a:xfrm>
            <a:off x="1143000" y="3297793"/>
            <a:ext cx="6858000" cy="3541079"/>
          </a:xfrm>
        </p:spPr>
        <p:txBody>
          <a:bodyPr/>
          <a:lstStyle/>
          <a:p>
            <a:pPr marL="0" indent="0">
              <a:buNone/>
            </a:pPr>
            <a:endParaRPr lang="pl-PL" sz="2000" dirty="0"/>
          </a:p>
        </p:txBody>
      </p:sp>
      <p:sp>
        <p:nvSpPr>
          <p:cNvPr id="5" name="Prostokąt 4"/>
          <p:cNvSpPr/>
          <p:nvPr/>
        </p:nvSpPr>
        <p:spPr>
          <a:xfrm>
            <a:off x="683568" y="548014"/>
            <a:ext cx="9036496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Tx/>
              <a:buChar char="-"/>
            </a:pPr>
            <a:r>
              <a:rPr lang="pl-PL" b="1" dirty="0" smtClean="0">
                <a:latin typeface="Calibri" panose="020F0502020204030204" pitchFamily="34" charset="0"/>
              </a:rPr>
              <a:t>zamontowano </a:t>
            </a:r>
            <a:r>
              <a:rPr lang="pl-PL" b="1" dirty="0">
                <a:latin typeface="Calibri" panose="020F0502020204030204" pitchFamily="34" charset="0"/>
              </a:rPr>
              <a:t>znaki drogowe prowadzące do zabytków </a:t>
            </a:r>
            <a:endParaRPr lang="pl-PL" b="1" dirty="0" smtClean="0">
              <a:latin typeface="Calibri" panose="020F0502020204030204" pitchFamily="34" charset="0"/>
            </a:endParaRPr>
          </a:p>
          <a:p>
            <a:r>
              <a:rPr lang="pl-PL" b="1" dirty="0" smtClean="0">
                <a:latin typeface="Calibri" panose="020F0502020204030204" pitchFamily="34" charset="0"/>
              </a:rPr>
              <a:t>     dziedzictwa kulturowego  </a:t>
            </a:r>
            <a:r>
              <a:rPr lang="pl-PL" b="1" dirty="0">
                <a:latin typeface="Calibri" panose="020F0502020204030204" pitchFamily="34" charset="0"/>
              </a:rPr>
              <a:t>i </a:t>
            </a:r>
            <a:r>
              <a:rPr lang="pl-PL" b="1" dirty="0" smtClean="0">
                <a:latin typeface="Calibri" panose="020F0502020204030204" pitchFamily="34" charset="0"/>
              </a:rPr>
              <a:t>  przyrodniczego </a:t>
            </a:r>
            <a:r>
              <a:rPr lang="pl-PL" b="1" dirty="0">
                <a:latin typeface="Calibri" panose="020F0502020204030204" pitchFamily="34" charset="0"/>
              </a:rPr>
              <a:t>[20 sztuk], </a:t>
            </a:r>
            <a:endParaRPr lang="pl-PL" b="1" dirty="0" smtClean="0">
              <a:latin typeface="Calibri" panose="020F0502020204030204" pitchFamily="34" charset="0"/>
            </a:endParaRPr>
          </a:p>
          <a:p>
            <a:pPr marL="285750" indent="-285750">
              <a:buFontTx/>
              <a:buChar char="-"/>
            </a:pPr>
            <a:r>
              <a:rPr lang="pl-PL" b="1" dirty="0" smtClean="0">
                <a:latin typeface="Calibri" panose="020F0502020204030204" pitchFamily="34" charset="0"/>
              </a:rPr>
              <a:t>dwujęzyczny </a:t>
            </a:r>
            <a:r>
              <a:rPr lang="pl-PL" b="1" dirty="0">
                <a:latin typeface="Calibri" panose="020F0502020204030204" pitchFamily="34" charset="0"/>
              </a:rPr>
              <a:t>system informacji zawierający mapy </a:t>
            </a:r>
            <a:endParaRPr lang="pl-PL" b="1" dirty="0" smtClean="0">
              <a:latin typeface="Calibri" panose="020F0502020204030204" pitchFamily="34" charset="0"/>
            </a:endParaRPr>
          </a:p>
          <a:p>
            <a:r>
              <a:rPr lang="pl-PL" b="1" dirty="0" smtClean="0">
                <a:latin typeface="Calibri" panose="020F0502020204030204" pitchFamily="34" charset="0"/>
              </a:rPr>
              <a:t>      i </a:t>
            </a:r>
            <a:r>
              <a:rPr lang="pl-PL" b="1" dirty="0">
                <a:latin typeface="Calibri" panose="020F0502020204030204" pitchFamily="34" charset="0"/>
              </a:rPr>
              <a:t>inne informacje na temat atrakcji </a:t>
            </a:r>
            <a:r>
              <a:rPr lang="pl-PL" b="1" dirty="0" smtClean="0">
                <a:latin typeface="Calibri" panose="020F0502020204030204" pitchFamily="34" charset="0"/>
              </a:rPr>
              <a:t>wraz </a:t>
            </a:r>
            <a:r>
              <a:rPr lang="pl-PL" b="1" dirty="0">
                <a:latin typeface="Calibri" panose="020F0502020204030204" pitchFamily="34" charset="0"/>
              </a:rPr>
              <a:t>kodami QR oraz </a:t>
            </a:r>
            <a:endParaRPr lang="pl-PL" b="1" dirty="0" smtClean="0">
              <a:latin typeface="Calibri" panose="020F0502020204030204" pitchFamily="34" charset="0"/>
            </a:endParaRPr>
          </a:p>
          <a:p>
            <a:r>
              <a:rPr lang="pl-PL" dirty="0" smtClean="0">
                <a:latin typeface="Calibri" panose="020F0502020204030204" pitchFamily="34" charset="0"/>
              </a:rPr>
              <a:t>-</a:t>
            </a:r>
            <a:r>
              <a:rPr lang="pl-PL" b="1" dirty="0" smtClean="0">
                <a:latin typeface="Calibri" panose="020F0502020204030204" pitchFamily="34" charset="0"/>
              </a:rPr>
              <a:t>    ustawiono </a:t>
            </a:r>
            <a:r>
              <a:rPr lang="pl-PL" b="1" dirty="0">
                <a:latin typeface="Calibri" panose="020F0502020204030204" pitchFamily="34" charset="0"/>
              </a:rPr>
              <a:t>tablice informacyjne </a:t>
            </a:r>
            <a:r>
              <a:rPr lang="pl-PL" b="1" dirty="0" smtClean="0">
                <a:latin typeface="Calibri" panose="020F0502020204030204" pitchFamily="34" charset="0"/>
              </a:rPr>
              <a:t>informujące </a:t>
            </a:r>
            <a:r>
              <a:rPr lang="pl-PL" b="1" dirty="0">
                <a:latin typeface="Calibri" panose="020F0502020204030204" pitchFamily="34" charset="0"/>
              </a:rPr>
              <a:t>o dofinansowaniu projektu przez UE</a:t>
            </a:r>
            <a:r>
              <a:rPr lang="pl-PL" b="1" dirty="0" smtClean="0">
                <a:latin typeface="Calibri" panose="020F0502020204030204" pitchFamily="34" charset="0"/>
              </a:rPr>
              <a:t>.</a:t>
            </a:r>
          </a:p>
          <a:p>
            <a:endParaRPr lang="pl-PL" sz="1600" dirty="0">
              <a:latin typeface="Calibri" panose="020F0502020204030204" pitchFamily="34" charset="0"/>
            </a:endParaRPr>
          </a:p>
          <a:p>
            <a:endParaRPr lang="pl-PL" sz="1600" dirty="0" smtClean="0">
              <a:latin typeface="Calibri" panose="020F0502020204030204" pitchFamily="34" charset="0"/>
            </a:endParaRPr>
          </a:p>
          <a:p>
            <a:endParaRPr lang="pl-PL" sz="1600" dirty="0">
              <a:latin typeface="Calibri" panose="020F0502020204030204" pitchFamily="34" charset="0"/>
            </a:endParaRPr>
          </a:p>
          <a:p>
            <a:endParaRPr lang="pl-PL" sz="1600" dirty="0">
              <a:latin typeface="Calibri" panose="020F0502020204030204" pitchFamily="34" charset="0"/>
            </a:endParaRPr>
          </a:p>
        </p:txBody>
      </p:sp>
      <p:pic>
        <p:nvPicPr>
          <p:cNvPr id="13" name="Obraz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0732" y="2006122"/>
            <a:ext cx="6860139" cy="480627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Obraz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4183" y="3356992"/>
            <a:ext cx="4298191" cy="3223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5032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Moje dokumenty\Moje obrazy\mapy 2010\mapy marzec\DS - kontur. poma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9600" y="0"/>
            <a:ext cx="7162800" cy="685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Picture 3" descr="D:\Moje dokumenty\Moje obrazy\UMWD - herb, logo aktualne\logotyp UMW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188640"/>
            <a:ext cx="1140861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85786" y="188640"/>
            <a:ext cx="1058213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Prostokąt 5"/>
          <p:cNvSpPr/>
          <p:nvPr/>
        </p:nvSpPr>
        <p:spPr>
          <a:xfrm>
            <a:off x="1009600" y="1772816"/>
            <a:ext cx="71628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endParaRPr lang="pl-PL" sz="3200" b="1" dirty="0" smtClean="0">
              <a:ln w="9525">
                <a:solidFill>
                  <a:schemeClr val="bg1"/>
                </a:solidFill>
                <a:prstDash val="solid"/>
              </a:ln>
              <a:latin typeface="Arial Black" panose="020B0A04020102020204" pitchFamily="34" charset="0"/>
              <a:cs typeface="Aharoni" panose="02010803020104030203" pitchFamily="2" charset="-79"/>
            </a:endParaRPr>
          </a:p>
          <a:p>
            <a:pPr algn="ctr">
              <a:defRPr/>
            </a:pPr>
            <a:endParaRPr lang="pl-PL" sz="3200" b="1" dirty="0">
              <a:ln w="9525">
                <a:solidFill>
                  <a:schemeClr val="bg1"/>
                </a:solidFill>
                <a:prstDash val="solid"/>
              </a:ln>
              <a:latin typeface="Arial Black" panose="020B0A04020102020204" pitchFamily="34" charset="0"/>
              <a:cs typeface="Aharoni" panose="02010803020104030203" pitchFamily="2" charset="-79"/>
            </a:endParaRPr>
          </a:p>
        </p:txBody>
      </p:sp>
      <p:pic>
        <p:nvPicPr>
          <p:cNvPr id="8" name="Obraz 7">
            <a:extLst>
              <a:ext uri="{FF2B5EF4-FFF2-40B4-BE49-F238E27FC236}">
                <a16:creationId xmlns="" xmlns:a16="http://schemas.microsoft.com/office/drawing/2014/main" id="{EED0FAD6-DD60-4D7A-A354-1A0FD26D5CC5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059832" y="153609"/>
            <a:ext cx="3456384" cy="467079"/>
          </a:xfrm>
          <a:prstGeom prst="rect">
            <a:avLst/>
          </a:prstGeom>
        </p:spPr>
      </p:pic>
      <p:sp>
        <p:nvSpPr>
          <p:cNvPr id="5" name="Tytuł 4"/>
          <p:cNvSpPr>
            <a:spLocks noGrp="1"/>
          </p:cNvSpPr>
          <p:nvPr>
            <p:ph type="ctrTitle"/>
          </p:nvPr>
        </p:nvSpPr>
        <p:spPr>
          <a:xfrm>
            <a:off x="1133029" y="2393504"/>
            <a:ext cx="7162800" cy="4717714"/>
          </a:xfrm>
        </p:spPr>
        <p:txBody>
          <a:bodyPr/>
          <a:lstStyle/>
          <a:p>
            <a:pPr algn="l"/>
            <a:r>
              <a:rPr lang="pl-PL" sz="3200" b="1" dirty="0" smtClean="0">
                <a:latin typeface="Calibri" panose="020F0502020204030204" pitchFamily="34" charset="0"/>
              </a:rPr>
              <a:t/>
            </a:r>
            <a:br>
              <a:rPr lang="pl-PL" sz="3200" b="1" dirty="0" smtClean="0">
                <a:latin typeface="Calibri" panose="020F0502020204030204" pitchFamily="34" charset="0"/>
              </a:rPr>
            </a:br>
            <a:r>
              <a:rPr lang="pl-PL" sz="3200" b="1" dirty="0" smtClean="0">
                <a:latin typeface="Calibri" panose="020F0502020204030204" pitchFamily="34" charset="0"/>
              </a:rPr>
              <a:t/>
            </a:r>
            <a:br>
              <a:rPr lang="pl-PL" sz="3200" b="1" dirty="0" smtClean="0">
                <a:latin typeface="Calibri" panose="020F0502020204030204" pitchFamily="34" charset="0"/>
              </a:rPr>
            </a:br>
            <a:r>
              <a:rPr lang="pl-PL" sz="3200" b="1" dirty="0">
                <a:latin typeface="Calibri" panose="020F0502020204030204" pitchFamily="34" charset="0"/>
              </a:rPr>
              <a:t/>
            </a:r>
            <a:br>
              <a:rPr lang="pl-PL" sz="3200" b="1" dirty="0">
                <a:latin typeface="Calibri" panose="020F0502020204030204" pitchFamily="34" charset="0"/>
              </a:rPr>
            </a:br>
            <a:r>
              <a:rPr lang="pl-PL" sz="3200" b="1" dirty="0" smtClean="0">
                <a:latin typeface="Calibri" panose="020F0502020204030204" pitchFamily="34" charset="0"/>
              </a:rPr>
              <a:t/>
            </a:r>
            <a:br>
              <a:rPr lang="pl-PL" sz="3200" b="1" dirty="0" smtClean="0">
                <a:latin typeface="Calibri" panose="020F0502020204030204" pitchFamily="34" charset="0"/>
              </a:rPr>
            </a:br>
            <a:r>
              <a:rPr lang="pl-PL" sz="3200" b="1" dirty="0">
                <a:latin typeface="Calibri" panose="020F0502020204030204" pitchFamily="34" charset="0"/>
              </a:rPr>
              <a:t/>
            </a:r>
            <a:br>
              <a:rPr lang="pl-PL" sz="3200" b="1" dirty="0">
                <a:latin typeface="Calibri" panose="020F0502020204030204" pitchFamily="34" charset="0"/>
              </a:rPr>
            </a:br>
            <a:r>
              <a:rPr lang="pl-PL" sz="3200" b="1" dirty="0" smtClean="0">
                <a:latin typeface="Calibri" panose="020F0502020204030204" pitchFamily="34" charset="0"/>
              </a:rPr>
              <a:t/>
            </a:r>
            <a:br>
              <a:rPr lang="pl-PL" sz="3200" b="1" dirty="0" smtClean="0">
                <a:latin typeface="Calibri" panose="020F0502020204030204" pitchFamily="34" charset="0"/>
              </a:rPr>
            </a:br>
            <a:r>
              <a:rPr lang="pl-PL" sz="3200" b="1" dirty="0" smtClean="0">
                <a:latin typeface="Calibri" panose="020F0502020204030204" pitchFamily="34" charset="0"/>
              </a:rPr>
              <a:t>2</a:t>
            </a:r>
            <a:r>
              <a:rPr lang="pl-PL" sz="3200" b="1" dirty="0">
                <a:latin typeface="Calibri" panose="020F0502020204030204" pitchFamily="34" charset="0"/>
              </a:rPr>
              <a:t>. Poprawa dostępności transportowej </a:t>
            </a:r>
            <a:r>
              <a:rPr lang="pl-PL" sz="3200" b="1" dirty="0" smtClean="0">
                <a:latin typeface="Calibri" panose="020F0502020204030204" pitchFamily="34" charset="0"/>
              </a:rPr>
              <a:t>                       </a:t>
            </a:r>
            <a:br>
              <a:rPr lang="pl-PL" sz="3200" b="1" dirty="0" smtClean="0">
                <a:latin typeface="Calibri" panose="020F0502020204030204" pitchFamily="34" charset="0"/>
              </a:rPr>
            </a:br>
            <a:r>
              <a:rPr lang="pl-PL" sz="3200" b="1" dirty="0">
                <a:latin typeface="Calibri" panose="020F0502020204030204" pitchFamily="34" charset="0"/>
              </a:rPr>
              <a:t> </a:t>
            </a:r>
            <a:r>
              <a:rPr lang="pl-PL" sz="3200" b="1" dirty="0" smtClean="0">
                <a:latin typeface="Calibri" panose="020F0502020204030204" pitchFamily="34" charset="0"/>
              </a:rPr>
              <a:t>               ziemi </a:t>
            </a:r>
            <a:r>
              <a:rPr lang="pl-PL" sz="3200" b="1" dirty="0" err="1">
                <a:latin typeface="Calibri" panose="020F0502020204030204" pitchFamily="34" charset="0"/>
              </a:rPr>
              <a:t>broumowskiej</a:t>
            </a:r>
            <a:r>
              <a:rPr lang="pl-PL" sz="3200" b="1" dirty="0">
                <a:latin typeface="Calibri" panose="020F0502020204030204" pitchFamily="34" charset="0"/>
              </a:rPr>
              <a:t> </a:t>
            </a:r>
            <a:r>
              <a:rPr lang="pl-PL" sz="3200" b="1" dirty="0" smtClean="0">
                <a:latin typeface="Calibri" panose="020F0502020204030204" pitchFamily="34" charset="0"/>
              </a:rPr>
              <a:t/>
            </a:r>
            <a:br>
              <a:rPr lang="pl-PL" sz="3200" b="1" dirty="0" smtClean="0">
                <a:latin typeface="Calibri" panose="020F0502020204030204" pitchFamily="34" charset="0"/>
              </a:rPr>
            </a:br>
            <a:r>
              <a:rPr lang="pl-PL" sz="3200" b="1" dirty="0" smtClean="0">
                <a:latin typeface="Calibri" panose="020F0502020204030204" pitchFamily="34" charset="0"/>
              </a:rPr>
              <a:t>          i </a:t>
            </a:r>
            <a:r>
              <a:rPr lang="pl-PL" sz="3200" b="1" dirty="0">
                <a:latin typeface="Calibri" panose="020F0502020204030204" pitchFamily="34" charset="0"/>
              </a:rPr>
              <a:t>regionu kłodzko-wałbrzyskiego </a:t>
            </a:r>
            <a:br>
              <a:rPr lang="pl-PL" sz="3200" b="1" dirty="0">
                <a:latin typeface="Calibri" panose="020F0502020204030204" pitchFamily="34" charset="0"/>
              </a:rPr>
            </a:br>
            <a:r>
              <a:rPr lang="pl-PL" sz="3200" b="1" dirty="0" smtClean="0">
                <a:latin typeface="Calibri" panose="020F0502020204030204" pitchFamily="34" charset="0"/>
              </a:rPr>
              <a:t>              </a:t>
            </a:r>
            <a:r>
              <a:rPr lang="pl-PL" sz="1800" b="1" dirty="0" smtClean="0">
                <a:latin typeface="Calibri" panose="020F0502020204030204" pitchFamily="34" charset="0"/>
              </a:rPr>
              <a:t>[</a:t>
            </a:r>
            <a:r>
              <a:rPr lang="pl-PL" sz="1800" b="1" dirty="0">
                <a:latin typeface="Calibri" panose="020F0502020204030204" pitchFamily="34" charset="0"/>
              </a:rPr>
              <a:t>nr Projektu: </a:t>
            </a:r>
            <a:r>
              <a:rPr lang="pl-PL" sz="1800" b="1" dirty="0" smtClean="0">
                <a:latin typeface="Calibri" panose="020F0502020204030204" pitchFamily="34" charset="0"/>
              </a:rPr>
              <a:t>CZ.11.2.45/0.0/0.0/16_014/0000745]</a:t>
            </a:r>
            <a:br>
              <a:rPr lang="pl-PL" sz="1800" b="1" dirty="0" smtClean="0">
                <a:latin typeface="Calibri" panose="020F0502020204030204" pitchFamily="34" charset="0"/>
              </a:rPr>
            </a:br>
            <a:r>
              <a:rPr lang="pl-PL" sz="1800" b="1" dirty="0">
                <a:latin typeface="Calibri" panose="020F0502020204030204" pitchFamily="34" charset="0"/>
              </a:rPr>
              <a:t/>
            </a:r>
            <a:br>
              <a:rPr lang="pl-PL" sz="1800" b="1" dirty="0">
                <a:latin typeface="Calibri" panose="020F0502020204030204" pitchFamily="34" charset="0"/>
              </a:rPr>
            </a:br>
            <a:r>
              <a:rPr lang="pl-PL" sz="2800" b="1" dirty="0" smtClean="0">
                <a:latin typeface="Calibri" panose="020F0502020204030204" pitchFamily="34" charset="0"/>
              </a:rPr>
              <a:t>Partnerzy </a:t>
            </a:r>
            <a:r>
              <a:rPr lang="pl-PL" sz="2800" b="1" dirty="0">
                <a:latin typeface="Calibri" panose="020F0502020204030204" pitchFamily="34" charset="0"/>
              </a:rPr>
              <a:t>Projektu: </a:t>
            </a:r>
            <a:r>
              <a:rPr lang="pl-PL" sz="2800" b="1" dirty="0" smtClean="0">
                <a:latin typeface="Calibri" panose="020F0502020204030204" pitchFamily="34" charset="0"/>
              </a:rPr>
              <a:t/>
            </a:r>
            <a:br>
              <a:rPr lang="pl-PL" sz="2800" b="1" dirty="0" smtClean="0">
                <a:latin typeface="Calibri" panose="020F0502020204030204" pitchFamily="34" charset="0"/>
              </a:rPr>
            </a:br>
            <a:r>
              <a:rPr lang="pl-PL" sz="2400" b="1" u="sng" dirty="0" smtClean="0">
                <a:latin typeface="Calibri" panose="020F0502020204030204" pitchFamily="34" charset="0"/>
              </a:rPr>
              <a:t>Główny </a:t>
            </a:r>
            <a:r>
              <a:rPr lang="pl-PL" sz="2400" b="1" u="sng" dirty="0">
                <a:latin typeface="Calibri" panose="020F0502020204030204" pitchFamily="34" charset="0"/>
              </a:rPr>
              <a:t>Beneficjent </a:t>
            </a:r>
            <a:r>
              <a:rPr lang="pl-PL" sz="2400" b="1" dirty="0">
                <a:latin typeface="Calibri" panose="020F0502020204030204" pitchFamily="34" charset="0"/>
              </a:rPr>
              <a:t>dofinansowania</a:t>
            </a:r>
            <a:r>
              <a:rPr lang="pl-PL" sz="2400" b="1" dirty="0" smtClean="0">
                <a:latin typeface="Calibri" panose="020F0502020204030204" pitchFamily="34" charset="0"/>
              </a:rPr>
              <a:t>:</a:t>
            </a:r>
            <a:br>
              <a:rPr lang="pl-PL" sz="2400" b="1" dirty="0" smtClean="0">
                <a:latin typeface="Calibri" panose="020F0502020204030204" pitchFamily="34" charset="0"/>
              </a:rPr>
            </a:br>
            <a:r>
              <a:rPr lang="pl-PL" sz="2400" b="1" dirty="0">
                <a:latin typeface="Calibri" panose="020F0502020204030204" pitchFamily="34" charset="0"/>
              </a:rPr>
              <a:t>Województwo Dolnośląskie/ Dolnośląska Służba Dróg </a:t>
            </a:r>
            <a:r>
              <a:rPr lang="pl-PL" sz="2400" b="1" dirty="0" smtClean="0">
                <a:latin typeface="Calibri" panose="020F0502020204030204" pitchFamily="34" charset="0"/>
              </a:rPr>
              <a:t> i </a:t>
            </a:r>
            <a:r>
              <a:rPr lang="pl-PL" sz="2400" b="1" dirty="0">
                <a:latin typeface="Calibri" panose="020F0502020204030204" pitchFamily="34" charset="0"/>
              </a:rPr>
              <a:t>Kolei we Wrocławiu</a:t>
            </a:r>
            <a:r>
              <a:rPr lang="pl-PL" sz="2400" dirty="0"/>
              <a:t/>
            </a:r>
            <a:br>
              <a:rPr lang="pl-PL" sz="2400" dirty="0"/>
            </a:br>
            <a:r>
              <a:rPr lang="pl-PL" sz="2400" b="1" dirty="0">
                <a:latin typeface="Calibri" panose="020F0502020204030204" pitchFamily="34" charset="0"/>
              </a:rPr>
              <a:t/>
            </a:r>
            <a:br>
              <a:rPr lang="pl-PL" sz="2400" b="1" dirty="0">
                <a:latin typeface="Calibri" panose="020F0502020204030204" pitchFamily="34" charset="0"/>
              </a:rPr>
            </a:br>
            <a:r>
              <a:rPr lang="pl-PL" sz="2400" b="1" dirty="0">
                <a:latin typeface="Calibri" panose="020F0502020204030204" pitchFamily="34" charset="0"/>
              </a:rPr>
              <a:t/>
            </a:r>
            <a:br>
              <a:rPr lang="pl-PL" sz="2400" b="1" dirty="0">
                <a:latin typeface="Calibri" panose="020F0502020204030204" pitchFamily="34" charset="0"/>
              </a:rPr>
            </a:br>
            <a:r>
              <a:rPr lang="pl-PL" sz="2400" b="1" dirty="0" smtClean="0">
                <a:latin typeface="Calibri" panose="020F0502020204030204" pitchFamily="34" charset="0"/>
              </a:rPr>
              <a:t/>
            </a:r>
            <a:br>
              <a:rPr lang="pl-PL" sz="2400" b="1" dirty="0" smtClean="0">
                <a:latin typeface="Calibri" panose="020F0502020204030204" pitchFamily="34" charset="0"/>
              </a:rPr>
            </a:br>
            <a:endParaRPr lang="pl-PL" sz="2400" b="1" dirty="0">
              <a:latin typeface="Calibri" panose="020F0502020204030204" pitchFamily="34" charset="0"/>
            </a:endParaRPr>
          </a:p>
        </p:txBody>
      </p:sp>
      <p:sp>
        <p:nvSpPr>
          <p:cNvPr id="9" name="Podtytuł 8"/>
          <p:cNvSpPr>
            <a:spLocks noGrp="1"/>
          </p:cNvSpPr>
          <p:nvPr>
            <p:ph type="subTitle" idx="1"/>
          </p:nvPr>
        </p:nvSpPr>
        <p:spPr>
          <a:xfrm>
            <a:off x="1112319" y="5788262"/>
            <a:ext cx="6858000" cy="3111945"/>
          </a:xfrm>
        </p:spPr>
        <p:txBody>
          <a:bodyPr/>
          <a:lstStyle/>
          <a:p>
            <a:pPr algn="l"/>
            <a:r>
              <a:rPr lang="pl-PL" b="1" u="sng" dirty="0">
                <a:latin typeface="Calibri" panose="020F0502020204030204" pitchFamily="34" charset="0"/>
              </a:rPr>
              <a:t>Partnerzy Projektu:</a:t>
            </a:r>
            <a:r>
              <a:rPr lang="pl-PL" b="1" dirty="0">
                <a:latin typeface="Calibri" panose="020F0502020204030204" pitchFamily="34" charset="0"/>
              </a:rPr>
              <a:t> </a:t>
            </a:r>
            <a:br>
              <a:rPr lang="pl-PL" b="1" dirty="0">
                <a:latin typeface="Calibri" panose="020F0502020204030204" pitchFamily="34" charset="0"/>
              </a:rPr>
            </a:br>
            <a:r>
              <a:rPr lang="pl-PL" b="1" dirty="0">
                <a:latin typeface="Calibri" panose="020F0502020204030204" pitchFamily="34" charset="0"/>
              </a:rPr>
              <a:t>Kraj </a:t>
            </a:r>
            <a:r>
              <a:rPr lang="pl-PL" b="1" dirty="0" err="1">
                <a:latin typeface="Calibri" panose="020F0502020204030204" pitchFamily="34" charset="0"/>
              </a:rPr>
              <a:t>Kralowohradecki</a:t>
            </a:r>
            <a:r>
              <a:rPr lang="pl-PL" b="1" dirty="0">
                <a:latin typeface="Calibri" panose="020F0502020204030204" pitchFamily="34" charset="0"/>
              </a:rPr>
              <a:t> i Gmina Radków</a:t>
            </a:r>
            <a:r>
              <a:rPr lang="pl-PL" dirty="0"/>
              <a:t/>
            </a:r>
            <a:br>
              <a:rPr lang="pl-PL" dirty="0"/>
            </a:br>
            <a:endParaRPr lang="pl-PL" b="1" dirty="0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9113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Moje dokumenty\Moje obrazy\mapy 2010\mapy marzec\DS - kontur. poma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2877" y="-31059"/>
            <a:ext cx="7162800" cy="685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Picture 3" descr="D:\Moje dokumenty\Moje obrazy\UMWD - herb, logo aktualne\logotyp UMW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188640"/>
            <a:ext cx="1140861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85786" y="188640"/>
            <a:ext cx="1058213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Prostokąt 5"/>
          <p:cNvSpPr/>
          <p:nvPr/>
        </p:nvSpPr>
        <p:spPr>
          <a:xfrm>
            <a:off x="1009600" y="1772816"/>
            <a:ext cx="71628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endParaRPr lang="pl-PL" sz="3200" b="1" dirty="0" smtClean="0">
              <a:ln w="9525">
                <a:solidFill>
                  <a:schemeClr val="bg1"/>
                </a:solidFill>
                <a:prstDash val="solid"/>
              </a:ln>
              <a:latin typeface="Arial Black" panose="020B0A04020102020204" pitchFamily="34" charset="0"/>
              <a:cs typeface="Aharoni" panose="02010803020104030203" pitchFamily="2" charset="-79"/>
            </a:endParaRPr>
          </a:p>
          <a:p>
            <a:pPr algn="ctr">
              <a:defRPr/>
            </a:pPr>
            <a:endParaRPr lang="pl-PL" sz="3200" b="1" dirty="0">
              <a:ln w="9525">
                <a:solidFill>
                  <a:schemeClr val="bg1"/>
                </a:solidFill>
                <a:prstDash val="solid"/>
              </a:ln>
              <a:latin typeface="Arial Black" panose="020B0A04020102020204" pitchFamily="34" charset="0"/>
              <a:cs typeface="Aharoni" panose="02010803020104030203" pitchFamily="2" charset="-79"/>
            </a:endParaRPr>
          </a:p>
        </p:txBody>
      </p:sp>
      <p:pic>
        <p:nvPicPr>
          <p:cNvPr id="8" name="Obraz 7">
            <a:extLst>
              <a:ext uri="{FF2B5EF4-FFF2-40B4-BE49-F238E27FC236}">
                <a16:creationId xmlns="" xmlns:a16="http://schemas.microsoft.com/office/drawing/2014/main" id="{EED0FAD6-DD60-4D7A-A354-1A0FD26D5CC5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059832" y="153609"/>
            <a:ext cx="3456384" cy="467079"/>
          </a:xfrm>
          <a:prstGeom prst="rect">
            <a:avLst/>
          </a:prstGeom>
        </p:spPr>
      </p:pic>
      <p:sp>
        <p:nvSpPr>
          <p:cNvPr id="5" name="Tytuł 4"/>
          <p:cNvSpPr>
            <a:spLocks noGrp="1"/>
          </p:cNvSpPr>
          <p:nvPr>
            <p:ph type="ctrTitle"/>
          </p:nvPr>
        </p:nvSpPr>
        <p:spPr>
          <a:xfrm>
            <a:off x="1042877" y="755338"/>
            <a:ext cx="7162800" cy="7214937"/>
          </a:xfrm>
        </p:spPr>
        <p:txBody>
          <a:bodyPr/>
          <a:lstStyle/>
          <a:p>
            <a:pPr algn="l"/>
            <a:r>
              <a:rPr lang="pl-PL" sz="2800" b="1" dirty="0" smtClean="0">
                <a:latin typeface="Calibri" panose="020F0502020204030204" pitchFamily="34" charset="0"/>
              </a:rPr>
              <a:t>Budżet </a:t>
            </a:r>
            <a:r>
              <a:rPr lang="pl-PL" sz="2800" b="1" dirty="0">
                <a:latin typeface="Calibri" panose="020F0502020204030204" pitchFamily="34" charset="0"/>
              </a:rPr>
              <a:t>Projektu:</a:t>
            </a:r>
            <a:br>
              <a:rPr lang="pl-PL" sz="2800" b="1" dirty="0">
                <a:latin typeface="Calibri" panose="020F0502020204030204" pitchFamily="34" charset="0"/>
              </a:rPr>
            </a:br>
            <a:r>
              <a:rPr lang="pl-PL" sz="2800" b="1" dirty="0" smtClean="0">
                <a:latin typeface="Calibri" panose="020F0502020204030204" pitchFamily="34" charset="0"/>
              </a:rPr>
              <a:t/>
            </a:r>
            <a:br>
              <a:rPr lang="pl-PL" sz="2800" b="1" dirty="0" smtClean="0">
                <a:latin typeface="Calibri" panose="020F0502020204030204" pitchFamily="34" charset="0"/>
              </a:rPr>
            </a:br>
            <a:r>
              <a:rPr lang="pl-PL" sz="2400" b="1" dirty="0">
                <a:latin typeface="Calibri" panose="020F0502020204030204" pitchFamily="34" charset="0"/>
              </a:rPr>
              <a:t>Województwo Dolnośląskie / Dolnośląska Służba Dróg i Kolei we </a:t>
            </a:r>
            <a:r>
              <a:rPr lang="pl-PL" sz="2400" b="1" dirty="0" smtClean="0">
                <a:latin typeface="Calibri" panose="020F0502020204030204" pitchFamily="34" charset="0"/>
              </a:rPr>
              <a:t>Wrocławiu -  </a:t>
            </a:r>
            <a:r>
              <a:rPr lang="pl-PL" sz="2400" b="1" dirty="0" smtClean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4 708 771,37 EUR</a:t>
            </a:r>
            <a:r>
              <a:rPr lang="pl-PL" sz="2000" b="1" dirty="0" smtClean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 </a:t>
            </a:r>
            <a:br>
              <a:rPr lang="pl-PL" sz="2000" b="1" dirty="0" smtClean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</a:br>
            <a:r>
              <a:rPr lang="pl-PL" sz="2000" b="1" dirty="0" smtClean="0">
                <a:latin typeface="Calibri" panose="020F0502020204030204" pitchFamily="34" charset="0"/>
              </a:rPr>
              <a:t>w </a:t>
            </a:r>
            <a:r>
              <a:rPr lang="pl-PL" sz="2000" b="1" dirty="0">
                <a:latin typeface="Calibri" panose="020F0502020204030204" pitchFamily="34" charset="0"/>
              </a:rPr>
              <a:t>tym </a:t>
            </a:r>
            <a:r>
              <a:rPr lang="pl-PL" sz="2400" b="1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4 002 771,37 </a:t>
            </a:r>
            <a:r>
              <a:rPr lang="pl-PL" sz="2400" b="1" dirty="0" smtClean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 </a:t>
            </a:r>
            <a:r>
              <a:rPr lang="pl-PL" sz="2400" b="1" dirty="0" err="1" smtClean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EURz</a:t>
            </a:r>
            <a:r>
              <a:rPr lang="pl-PL" sz="2400" b="1" dirty="0" smtClean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 </a:t>
            </a:r>
            <a:r>
              <a:rPr lang="pl-PL" sz="2400" b="1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EFRR, </a:t>
            </a:r>
            <a:br>
              <a:rPr lang="pl-PL" sz="2400" b="1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</a:br>
            <a:r>
              <a:rPr lang="pl-PL" sz="2400" b="1" dirty="0" smtClean="0">
                <a:latin typeface="Calibri" panose="020F0502020204030204" pitchFamily="34" charset="0"/>
              </a:rPr>
              <a:t/>
            </a:r>
            <a:br>
              <a:rPr lang="pl-PL" sz="2400" b="1" dirty="0" smtClean="0">
                <a:latin typeface="Calibri" panose="020F0502020204030204" pitchFamily="34" charset="0"/>
              </a:rPr>
            </a:br>
            <a:r>
              <a:rPr lang="pl-PL" sz="2400" b="1" dirty="0" smtClean="0">
                <a:latin typeface="Calibri" panose="020F0502020204030204" pitchFamily="34" charset="0"/>
              </a:rPr>
              <a:t>Kraj </a:t>
            </a:r>
            <a:r>
              <a:rPr lang="pl-PL" sz="2400" b="1" dirty="0" err="1" smtClean="0">
                <a:latin typeface="Calibri" panose="020F0502020204030204" pitchFamily="34" charset="0"/>
              </a:rPr>
              <a:t>Kralowohradecki</a:t>
            </a:r>
            <a:r>
              <a:rPr lang="pl-PL" sz="2400" b="1" dirty="0" smtClean="0">
                <a:latin typeface="Calibri" panose="020F0502020204030204" pitchFamily="34" charset="0"/>
              </a:rPr>
              <a:t> - </a:t>
            </a:r>
            <a:r>
              <a:rPr lang="pl-PL" sz="2400" b="1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6 551 197 </a:t>
            </a:r>
            <a:r>
              <a:rPr lang="pl-PL" sz="2400" b="1" dirty="0" smtClean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EUR </a:t>
            </a:r>
            <a:r>
              <a:rPr lang="pl-PL" sz="2400" b="1" dirty="0" smtClean="0">
                <a:latin typeface="Calibri" panose="020F0502020204030204" pitchFamily="34" charset="0"/>
              </a:rPr>
              <a:t/>
            </a:r>
            <a:br>
              <a:rPr lang="pl-PL" sz="2400" b="1" dirty="0" smtClean="0">
                <a:latin typeface="Calibri" panose="020F0502020204030204" pitchFamily="34" charset="0"/>
              </a:rPr>
            </a:br>
            <a:r>
              <a:rPr lang="pl-PL" sz="2000" b="1" dirty="0" smtClean="0">
                <a:latin typeface="Calibri" panose="020F0502020204030204" pitchFamily="34" charset="0"/>
              </a:rPr>
              <a:t>w </a:t>
            </a:r>
            <a:r>
              <a:rPr lang="pl-PL" sz="2000" b="1" dirty="0">
                <a:latin typeface="Calibri" panose="020F0502020204030204" pitchFamily="34" charset="0"/>
              </a:rPr>
              <a:t>tym </a:t>
            </a:r>
            <a:r>
              <a:rPr lang="pl-PL" sz="2400" b="1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5 568 517 EUR z </a:t>
            </a:r>
            <a:r>
              <a:rPr lang="pl-PL" sz="2400" b="1" dirty="0" smtClean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EFRR</a:t>
            </a:r>
            <a:r>
              <a:rPr lang="pl-PL" sz="2400" b="1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/>
            </a:r>
            <a:br>
              <a:rPr lang="pl-PL" sz="2400" b="1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</a:br>
            <a:r>
              <a:rPr lang="pl-PL" sz="2400" b="1" dirty="0" smtClean="0">
                <a:latin typeface="Calibri" panose="020F0502020204030204" pitchFamily="34" charset="0"/>
              </a:rPr>
              <a:t/>
            </a:r>
            <a:br>
              <a:rPr lang="pl-PL" sz="2400" b="1" dirty="0" smtClean="0">
                <a:latin typeface="Calibri" panose="020F0502020204030204" pitchFamily="34" charset="0"/>
              </a:rPr>
            </a:br>
            <a:r>
              <a:rPr lang="pl-PL" sz="2400" b="1" dirty="0" smtClean="0">
                <a:latin typeface="Calibri" panose="020F0502020204030204" pitchFamily="34" charset="0"/>
              </a:rPr>
              <a:t>Gmina Radków </a:t>
            </a:r>
            <a:r>
              <a:rPr lang="pl-PL" sz="2400" b="1" dirty="0" smtClean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- </a:t>
            </a:r>
            <a:r>
              <a:rPr lang="pl-PL" sz="2400" b="1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154 920 </a:t>
            </a:r>
            <a:r>
              <a:rPr lang="pl-PL" sz="2400" b="1" dirty="0" smtClean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EUR </a:t>
            </a:r>
            <a:r>
              <a:rPr lang="pl-PL" sz="2400" b="1" dirty="0" smtClean="0">
                <a:latin typeface="Calibri" panose="020F0502020204030204" pitchFamily="34" charset="0"/>
              </a:rPr>
              <a:t/>
            </a:r>
            <a:br>
              <a:rPr lang="pl-PL" sz="2400" b="1" dirty="0" smtClean="0">
                <a:latin typeface="Calibri" panose="020F0502020204030204" pitchFamily="34" charset="0"/>
              </a:rPr>
            </a:br>
            <a:r>
              <a:rPr lang="pl-PL" sz="2000" b="1" dirty="0" smtClean="0">
                <a:latin typeface="Calibri" panose="020F0502020204030204" pitchFamily="34" charset="0"/>
              </a:rPr>
              <a:t>w </a:t>
            </a:r>
            <a:r>
              <a:rPr lang="pl-PL" sz="2000" b="1" dirty="0">
                <a:latin typeface="Calibri" panose="020F0502020204030204" pitchFamily="34" charset="0"/>
              </a:rPr>
              <a:t>tym </a:t>
            </a:r>
            <a:r>
              <a:rPr lang="pl-PL" sz="2400" b="1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131 682 EUR z EFRR. </a:t>
            </a:r>
            <a:br>
              <a:rPr lang="pl-PL" sz="2400" b="1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</a:br>
            <a:r>
              <a:rPr lang="pl-PL" sz="2400" b="1" dirty="0" smtClean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/>
            </a:r>
            <a:br>
              <a:rPr lang="pl-PL" sz="2400" b="1" dirty="0" smtClean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</a:br>
            <a:r>
              <a:rPr lang="pl-PL" sz="2400" b="1" dirty="0" smtClean="0">
                <a:latin typeface="Calibri" panose="020F0502020204030204" pitchFamily="34" charset="0"/>
              </a:rPr>
              <a:t>Okres </a:t>
            </a:r>
            <a:r>
              <a:rPr lang="pl-PL" sz="2400" b="1" dirty="0">
                <a:latin typeface="Calibri" panose="020F0502020204030204" pitchFamily="34" charset="0"/>
              </a:rPr>
              <a:t>realizacji projektu: 01.01.2017 r. – 31.12.2020 r. </a:t>
            </a:r>
            <a:r>
              <a:rPr lang="pl-PL" sz="2400" b="1" dirty="0" smtClean="0">
                <a:latin typeface="Calibri" panose="020F0502020204030204" pitchFamily="34" charset="0"/>
              </a:rPr>
              <a:t/>
            </a:r>
            <a:br>
              <a:rPr lang="pl-PL" sz="2400" b="1" dirty="0" smtClean="0">
                <a:latin typeface="Calibri" panose="020F0502020204030204" pitchFamily="34" charset="0"/>
              </a:rPr>
            </a:br>
            <a:r>
              <a:rPr lang="pl-PL" sz="2400" b="1" dirty="0" smtClean="0">
                <a:latin typeface="Calibri" panose="020F0502020204030204" pitchFamily="34" charset="0"/>
              </a:rPr>
              <a:t/>
            </a:r>
            <a:br>
              <a:rPr lang="pl-PL" sz="2400" b="1" dirty="0" smtClean="0">
                <a:latin typeface="Calibri" panose="020F0502020204030204" pitchFamily="34" charset="0"/>
              </a:rPr>
            </a:br>
            <a:r>
              <a:rPr lang="pl-PL" sz="2000" b="1" dirty="0" smtClean="0">
                <a:latin typeface="Calibri" panose="020F0502020204030204" pitchFamily="34" charset="0"/>
              </a:rPr>
              <a:t>Razem </a:t>
            </a:r>
            <a:r>
              <a:rPr lang="pl-PL" sz="2000" b="1" dirty="0">
                <a:latin typeface="Calibri" panose="020F0502020204030204" pitchFamily="34" charset="0"/>
              </a:rPr>
              <a:t>wartość projektu </a:t>
            </a:r>
            <a:r>
              <a:rPr lang="pl-PL" sz="2000" b="1" dirty="0" smtClean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- 11 </a:t>
            </a:r>
            <a:r>
              <a:rPr lang="pl-PL" sz="2000" b="1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414 888,37 EUR </a:t>
            </a:r>
            <a:r>
              <a:rPr lang="pl-PL" sz="2000" b="1" dirty="0" smtClean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 </a:t>
            </a:r>
            <a:r>
              <a:rPr lang="pl-PL" sz="2000" b="1" dirty="0" smtClean="0">
                <a:latin typeface="Calibri" panose="020F0502020204030204" pitchFamily="34" charset="0"/>
              </a:rPr>
              <a:t>wydatków</a:t>
            </a:r>
            <a:r>
              <a:rPr lang="pl-PL" sz="2000" b="1" dirty="0" smtClean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/>
            </a:r>
            <a:br>
              <a:rPr lang="pl-PL" sz="2000" b="1" dirty="0" smtClean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</a:br>
            <a:r>
              <a:rPr lang="pl-PL" sz="2000" b="1" dirty="0" smtClean="0">
                <a:latin typeface="Calibri" panose="020F0502020204030204" pitchFamily="34" charset="0"/>
              </a:rPr>
              <a:t>kwalifikowalnych, </a:t>
            </a:r>
            <a:r>
              <a:rPr lang="pl-PL" sz="2000" b="1" dirty="0">
                <a:latin typeface="Calibri" panose="020F0502020204030204" pitchFamily="34" charset="0"/>
              </a:rPr>
              <a:t>z </a:t>
            </a:r>
            <a:r>
              <a:rPr lang="pl-PL" sz="2000" b="1" dirty="0" smtClean="0">
                <a:latin typeface="Calibri" panose="020F0502020204030204" pitchFamily="34" charset="0"/>
              </a:rPr>
              <a:t>czego: </a:t>
            </a:r>
            <a:br>
              <a:rPr lang="pl-PL" sz="2000" b="1" dirty="0" smtClean="0">
                <a:latin typeface="Calibri" panose="020F0502020204030204" pitchFamily="34" charset="0"/>
              </a:rPr>
            </a:br>
            <a:r>
              <a:rPr lang="pl-PL" sz="2000" b="1" dirty="0" smtClean="0">
                <a:latin typeface="Calibri" panose="020F0502020204030204" pitchFamily="34" charset="0"/>
              </a:rPr>
              <a:t>wartość </a:t>
            </a:r>
            <a:r>
              <a:rPr lang="pl-PL" sz="2000" b="1" dirty="0">
                <a:latin typeface="Calibri" panose="020F0502020204030204" pitchFamily="34" charset="0"/>
              </a:rPr>
              <a:t>dofinansowania z EFRR </a:t>
            </a:r>
            <a:r>
              <a:rPr lang="pl-PL" sz="2000" b="1" dirty="0" smtClean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- 9 </a:t>
            </a:r>
            <a:r>
              <a:rPr lang="pl-PL" sz="2000" b="1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702 654,00 </a:t>
            </a:r>
            <a:r>
              <a:rPr lang="pl-PL" sz="2000" b="1" dirty="0" smtClean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EUR </a:t>
            </a:r>
            <a:r>
              <a:rPr lang="pl-PL" sz="2000" b="1" dirty="0" smtClean="0">
                <a:latin typeface="Calibri" panose="020F0502020204030204" pitchFamily="34" charset="0"/>
              </a:rPr>
              <a:t/>
            </a:r>
            <a:br>
              <a:rPr lang="pl-PL" sz="2000" b="1" dirty="0" smtClean="0">
                <a:latin typeface="Calibri" panose="020F0502020204030204" pitchFamily="34" charset="0"/>
              </a:rPr>
            </a:br>
            <a:r>
              <a:rPr lang="pl-PL" sz="2400" b="1" dirty="0" smtClean="0">
                <a:latin typeface="Calibri" panose="020F0502020204030204" pitchFamily="34" charset="0"/>
              </a:rPr>
              <a:t/>
            </a:r>
            <a:br>
              <a:rPr lang="pl-PL" sz="2400" b="1" dirty="0" smtClean="0">
                <a:latin typeface="Calibri" panose="020F0502020204030204" pitchFamily="34" charset="0"/>
              </a:rPr>
            </a:br>
            <a:r>
              <a:rPr lang="pl-PL" sz="2400" b="1" dirty="0" smtClean="0">
                <a:latin typeface="Calibri" panose="020F0502020204030204" pitchFamily="34" charset="0"/>
              </a:rPr>
              <a:t/>
            </a:r>
            <a:br>
              <a:rPr lang="pl-PL" sz="2400" b="1" dirty="0" smtClean="0">
                <a:latin typeface="Calibri" panose="020F0502020204030204" pitchFamily="34" charset="0"/>
              </a:rPr>
            </a:br>
            <a:endParaRPr lang="pl-PL" sz="2000" b="1" i="1" dirty="0">
              <a:latin typeface="Calibri" panose="020F0502020204030204" pitchFamily="34" charset="0"/>
            </a:endParaRPr>
          </a:p>
        </p:txBody>
      </p:sp>
      <p:sp>
        <p:nvSpPr>
          <p:cNvPr id="9" name="Podtytuł 8"/>
          <p:cNvSpPr>
            <a:spLocks noGrp="1"/>
          </p:cNvSpPr>
          <p:nvPr>
            <p:ph type="subTitle" idx="1"/>
          </p:nvPr>
        </p:nvSpPr>
        <p:spPr>
          <a:xfrm>
            <a:off x="0" y="6986615"/>
            <a:ext cx="8928900" cy="2038594"/>
          </a:xfrm>
        </p:spPr>
        <p:txBody>
          <a:bodyPr/>
          <a:lstStyle/>
          <a:p>
            <a:pPr algn="l"/>
            <a:endParaRPr lang="pl-PL" b="1" dirty="0">
              <a:latin typeface="Calibri" panose="020F0502020204030204" pitchFamily="34" charset="0"/>
            </a:endParaRPr>
          </a:p>
          <a:p>
            <a:pPr algn="l"/>
            <a:endParaRPr lang="pl-PL" sz="2000" b="1" dirty="0">
              <a:latin typeface="Calibri" panose="020F0502020204030204" pitchFamily="34" charset="0"/>
            </a:endParaRPr>
          </a:p>
          <a:p>
            <a:pPr algn="l"/>
            <a:endParaRPr lang="pl-PL" b="1" u="sng" dirty="0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5992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Moje dokumenty\Moje obrazy\mapy 2010\mapy marzec\DS - kontur. poma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9600" y="0"/>
            <a:ext cx="7162800" cy="685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Picture 3" descr="D:\Moje dokumenty\Moje obrazy\UMWD - herb, logo aktualne\logotyp UMW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188640"/>
            <a:ext cx="1140861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85786" y="188640"/>
            <a:ext cx="1058213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Prostokąt 5"/>
          <p:cNvSpPr/>
          <p:nvPr/>
        </p:nvSpPr>
        <p:spPr>
          <a:xfrm>
            <a:off x="1009600" y="1772816"/>
            <a:ext cx="71628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endParaRPr lang="pl-PL" sz="3200" b="1" dirty="0" smtClean="0">
              <a:ln w="9525">
                <a:solidFill>
                  <a:schemeClr val="bg1"/>
                </a:solidFill>
                <a:prstDash val="solid"/>
              </a:ln>
              <a:latin typeface="Arial Black" panose="020B0A04020102020204" pitchFamily="34" charset="0"/>
              <a:cs typeface="Aharoni" panose="02010803020104030203" pitchFamily="2" charset="-79"/>
            </a:endParaRPr>
          </a:p>
          <a:p>
            <a:pPr algn="ctr">
              <a:defRPr/>
            </a:pPr>
            <a:endParaRPr lang="pl-PL" sz="3200" b="1" dirty="0">
              <a:ln w="9525">
                <a:solidFill>
                  <a:schemeClr val="bg1"/>
                </a:solidFill>
                <a:prstDash val="solid"/>
              </a:ln>
              <a:latin typeface="Arial Black" panose="020B0A04020102020204" pitchFamily="34" charset="0"/>
              <a:cs typeface="Aharoni" panose="02010803020104030203" pitchFamily="2" charset="-79"/>
            </a:endParaRPr>
          </a:p>
        </p:txBody>
      </p:sp>
      <p:pic>
        <p:nvPicPr>
          <p:cNvPr id="8" name="Obraz 7">
            <a:extLst>
              <a:ext uri="{FF2B5EF4-FFF2-40B4-BE49-F238E27FC236}">
                <a16:creationId xmlns="" xmlns:a16="http://schemas.microsoft.com/office/drawing/2014/main" id="{EED0FAD6-DD60-4D7A-A354-1A0FD26D5CC5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059832" y="153609"/>
            <a:ext cx="3456384" cy="467079"/>
          </a:xfrm>
          <a:prstGeom prst="rect">
            <a:avLst/>
          </a:prstGeom>
        </p:spPr>
      </p:pic>
      <p:sp>
        <p:nvSpPr>
          <p:cNvPr id="7" name="Tytuł 6"/>
          <p:cNvSpPr>
            <a:spLocks noGrp="1"/>
          </p:cNvSpPr>
          <p:nvPr>
            <p:ph type="title"/>
          </p:nvPr>
        </p:nvSpPr>
        <p:spPr>
          <a:xfrm>
            <a:off x="38001" y="50532"/>
            <a:ext cx="3963479" cy="1968762"/>
          </a:xfrm>
        </p:spPr>
        <p:txBody>
          <a:bodyPr/>
          <a:lstStyle/>
          <a:p>
            <a:pPr algn="l"/>
            <a:r>
              <a:rPr lang="pl-PL" sz="2400" b="1" dirty="0" smtClean="0">
                <a:latin typeface="Calibri" panose="020F0502020204030204" pitchFamily="34" charset="0"/>
              </a:rPr>
              <a:t/>
            </a:r>
            <a:br>
              <a:rPr lang="pl-PL" sz="2400" b="1" dirty="0" smtClean="0">
                <a:latin typeface="Calibri" panose="020F0502020204030204" pitchFamily="34" charset="0"/>
              </a:rPr>
            </a:br>
            <a:r>
              <a:rPr lang="pl-PL" sz="2400" b="1" dirty="0">
                <a:latin typeface="Calibri" panose="020F0502020204030204" pitchFamily="34" charset="0"/>
              </a:rPr>
              <a:t/>
            </a:r>
            <a:br>
              <a:rPr lang="pl-PL" sz="2400" b="1" dirty="0">
                <a:latin typeface="Calibri" panose="020F0502020204030204" pitchFamily="34" charset="0"/>
              </a:rPr>
            </a:br>
            <a:r>
              <a:rPr lang="pl-PL" sz="2400" b="1" dirty="0" smtClean="0">
                <a:latin typeface="Calibri" panose="020F0502020204030204" pitchFamily="34" charset="0"/>
              </a:rPr>
              <a:t>Zakres </a:t>
            </a:r>
            <a:r>
              <a:rPr lang="pl-PL" sz="2400" b="1" dirty="0">
                <a:latin typeface="Calibri" panose="020F0502020204030204" pitchFamily="34" charset="0"/>
              </a:rPr>
              <a:t>realizacji </a:t>
            </a:r>
            <a:r>
              <a:rPr lang="pl-PL" sz="2400" b="1" dirty="0" smtClean="0">
                <a:latin typeface="Calibri" panose="020F0502020204030204" pitchFamily="34" charset="0"/>
              </a:rPr>
              <a:t>Projektu -  </a:t>
            </a:r>
            <a:br>
              <a:rPr lang="pl-PL" sz="2400" b="1" dirty="0" smtClean="0">
                <a:latin typeface="Calibri" panose="020F0502020204030204" pitchFamily="34" charset="0"/>
              </a:rPr>
            </a:br>
            <a:r>
              <a:rPr lang="pl-PL" sz="1800" b="1" dirty="0" smtClean="0">
                <a:latin typeface="Calibri" panose="020F0502020204030204" pitchFamily="34" charset="0"/>
              </a:rPr>
              <a:t>zaplanowano </a:t>
            </a:r>
            <a:r>
              <a:rPr lang="pl-PL" sz="1800" b="1" dirty="0">
                <a:latin typeface="Calibri" panose="020F0502020204030204" pitchFamily="34" charset="0"/>
              </a:rPr>
              <a:t>modernizację </a:t>
            </a:r>
            <a:r>
              <a:rPr lang="pl-PL" sz="1800" b="1" dirty="0" smtClean="0">
                <a:latin typeface="Calibri" panose="020F0502020204030204" pitchFamily="34" charset="0"/>
              </a:rPr>
              <a:t/>
            </a:r>
            <a:br>
              <a:rPr lang="pl-PL" sz="1800" b="1" dirty="0" smtClean="0">
                <a:latin typeface="Calibri" panose="020F0502020204030204" pitchFamily="34" charset="0"/>
              </a:rPr>
            </a:br>
            <a:r>
              <a:rPr lang="pl-PL" sz="1800" b="1" dirty="0" smtClean="0">
                <a:latin typeface="Calibri" panose="020F0502020204030204" pitchFamily="34" charset="0"/>
              </a:rPr>
              <a:t>6 odcinków </a:t>
            </a:r>
            <a:r>
              <a:rPr lang="pl-PL" sz="1800" b="1" dirty="0">
                <a:latin typeface="Calibri" panose="020F0502020204030204" pitchFamily="34" charset="0"/>
              </a:rPr>
              <a:t>dróg regionalnych </a:t>
            </a:r>
            <a:r>
              <a:rPr lang="pl-PL" sz="1800" b="1" dirty="0" smtClean="0">
                <a:latin typeface="Calibri" panose="020F0502020204030204" pitchFamily="34" charset="0"/>
              </a:rPr>
              <a:t/>
            </a:r>
            <a:br>
              <a:rPr lang="pl-PL" sz="1800" b="1" dirty="0" smtClean="0">
                <a:latin typeface="Calibri" panose="020F0502020204030204" pitchFamily="34" charset="0"/>
              </a:rPr>
            </a:br>
            <a:r>
              <a:rPr lang="pl-PL" sz="1800" b="1" dirty="0" smtClean="0">
                <a:latin typeface="Calibri" panose="020F0502020204030204" pitchFamily="34" charset="0"/>
              </a:rPr>
              <a:t>i </a:t>
            </a:r>
            <a:r>
              <a:rPr lang="pl-PL" sz="1800" b="1" dirty="0">
                <a:latin typeface="Calibri" panose="020F0502020204030204" pitchFamily="34" charset="0"/>
              </a:rPr>
              <a:t>lokalnych po obu stronach </a:t>
            </a:r>
            <a:r>
              <a:rPr lang="pl-PL" sz="1800" b="1" dirty="0" smtClean="0">
                <a:latin typeface="Calibri" panose="020F0502020204030204" pitchFamily="34" charset="0"/>
              </a:rPr>
              <a:t>granicy</a:t>
            </a:r>
            <a:endParaRPr lang="pl-PL" sz="1800" dirty="0"/>
          </a:p>
        </p:txBody>
      </p:sp>
      <p:sp>
        <p:nvSpPr>
          <p:cNvPr id="9" name="Podtytuł 8"/>
          <p:cNvSpPr>
            <a:spLocks noGrp="1"/>
          </p:cNvSpPr>
          <p:nvPr>
            <p:ph type="body" sz="half" idx="2"/>
          </p:nvPr>
        </p:nvSpPr>
        <p:spPr>
          <a:xfrm>
            <a:off x="10432" y="1944026"/>
            <a:ext cx="3978455" cy="5256584"/>
          </a:xfrm>
        </p:spPr>
        <p:txBody>
          <a:bodyPr/>
          <a:lstStyle/>
          <a:p>
            <a:pPr marL="342900" indent="-342900">
              <a:buAutoNum type="arabicPeriod"/>
            </a:pPr>
            <a:r>
              <a:rPr lang="pl-PL" sz="1800" b="1" dirty="0" smtClean="0">
                <a:latin typeface="Calibri" panose="020F0502020204030204" pitchFamily="34" charset="0"/>
              </a:rPr>
              <a:t>droga </a:t>
            </a:r>
            <a:r>
              <a:rPr lang="pl-PL" sz="1800" b="1" dirty="0">
                <a:latin typeface="Calibri" panose="020F0502020204030204" pitchFamily="34" charset="0"/>
              </a:rPr>
              <a:t>wojewódzka nr 385 </a:t>
            </a:r>
            <a:endParaRPr lang="pl-PL" sz="1800" b="1" dirty="0" smtClean="0">
              <a:latin typeface="Calibri" panose="020F0502020204030204" pitchFamily="34" charset="0"/>
            </a:endParaRPr>
          </a:p>
          <a:p>
            <a:r>
              <a:rPr lang="pl-PL" sz="1400" b="1" dirty="0" smtClean="0">
                <a:latin typeface="Calibri" panose="020F0502020204030204" pitchFamily="34" charset="0"/>
              </a:rPr>
              <a:t>        </a:t>
            </a:r>
            <a:r>
              <a:rPr lang="pl-PL" sz="1400" b="1" i="1" dirty="0" smtClean="0">
                <a:latin typeface="Calibri" panose="020F0502020204030204" pitchFamily="34" charset="0"/>
              </a:rPr>
              <a:t>(od </a:t>
            </a:r>
            <a:r>
              <a:rPr lang="pl-PL" sz="1400" b="1" i="1" dirty="0">
                <a:latin typeface="Calibri" panose="020F0502020204030204" pitchFamily="34" charset="0"/>
              </a:rPr>
              <a:t>km 1+100 do km </a:t>
            </a:r>
            <a:r>
              <a:rPr lang="pl-PL" sz="1400" b="1" i="1" dirty="0" smtClean="0">
                <a:latin typeface="Calibri" panose="020F0502020204030204" pitchFamily="34" charset="0"/>
              </a:rPr>
              <a:t>4+311),</a:t>
            </a:r>
            <a:endParaRPr lang="pl-PL" sz="1400" b="1" i="1" dirty="0">
              <a:latin typeface="Calibri" panose="020F0502020204030204" pitchFamily="34" charset="0"/>
            </a:endParaRPr>
          </a:p>
          <a:p>
            <a:pPr marL="342900" indent="-342900">
              <a:buAutoNum type="arabicPeriod" startAt="2"/>
            </a:pPr>
            <a:r>
              <a:rPr lang="pl-PL" sz="1800" b="1" dirty="0" smtClean="0">
                <a:latin typeface="Calibri" panose="020F0502020204030204" pitchFamily="34" charset="0"/>
              </a:rPr>
              <a:t>droga </a:t>
            </a:r>
            <a:r>
              <a:rPr lang="pl-PL" sz="1800" b="1" dirty="0">
                <a:latin typeface="Calibri" panose="020F0502020204030204" pitchFamily="34" charset="0"/>
              </a:rPr>
              <a:t>wojewódzka nr 386 </a:t>
            </a:r>
            <a:endParaRPr lang="pl-PL" sz="1800" b="1" dirty="0" smtClean="0">
              <a:latin typeface="Calibri" panose="020F0502020204030204" pitchFamily="34" charset="0"/>
            </a:endParaRPr>
          </a:p>
          <a:p>
            <a:r>
              <a:rPr lang="pl-PL" sz="1400" b="1" i="1" dirty="0">
                <a:latin typeface="Calibri" panose="020F0502020204030204" pitchFamily="34" charset="0"/>
              </a:rPr>
              <a:t> </a:t>
            </a:r>
            <a:r>
              <a:rPr lang="pl-PL" sz="1400" b="1" i="1" dirty="0" smtClean="0">
                <a:latin typeface="Calibri" panose="020F0502020204030204" pitchFamily="34" charset="0"/>
              </a:rPr>
              <a:t>       (od </a:t>
            </a:r>
            <a:r>
              <a:rPr lang="pl-PL" sz="1400" b="1" i="1" dirty="0">
                <a:latin typeface="Calibri" panose="020F0502020204030204" pitchFamily="34" charset="0"/>
              </a:rPr>
              <a:t>km 0+800 do km </a:t>
            </a:r>
            <a:r>
              <a:rPr lang="pl-PL" sz="1400" b="1" i="1" dirty="0" smtClean="0">
                <a:latin typeface="Calibri" panose="020F0502020204030204" pitchFamily="34" charset="0"/>
              </a:rPr>
              <a:t>7+852),</a:t>
            </a:r>
            <a:endParaRPr lang="pl-PL" sz="1400" b="1" i="1" dirty="0">
              <a:latin typeface="Calibri" panose="020F0502020204030204" pitchFamily="34" charset="0"/>
            </a:endParaRPr>
          </a:p>
          <a:p>
            <a:r>
              <a:rPr lang="pl-PL" sz="1800" b="1" dirty="0" smtClean="0">
                <a:latin typeface="Calibri" panose="020F0502020204030204" pitchFamily="34" charset="0"/>
              </a:rPr>
              <a:t>3.   droga </a:t>
            </a:r>
            <a:r>
              <a:rPr lang="pl-PL" sz="1800" b="1" dirty="0">
                <a:latin typeface="Calibri" panose="020F0502020204030204" pitchFamily="34" charset="0"/>
              </a:rPr>
              <a:t>wojewódzka nr 387 od km </a:t>
            </a:r>
            <a:r>
              <a:rPr lang="pl-PL" sz="1800" b="1" dirty="0" smtClean="0">
                <a:latin typeface="Calibri" panose="020F0502020204030204" pitchFamily="34" charset="0"/>
              </a:rPr>
              <a:t>   </a:t>
            </a:r>
          </a:p>
          <a:p>
            <a:r>
              <a:rPr lang="pl-PL" sz="1800" b="1" i="1" dirty="0">
                <a:latin typeface="Calibri" panose="020F0502020204030204" pitchFamily="34" charset="0"/>
              </a:rPr>
              <a:t> </a:t>
            </a:r>
            <a:r>
              <a:rPr lang="pl-PL" sz="1800" b="1" i="1" dirty="0" smtClean="0">
                <a:latin typeface="Calibri" panose="020F0502020204030204" pitchFamily="34" charset="0"/>
              </a:rPr>
              <a:t>      (</a:t>
            </a:r>
            <a:r>
              <a:rPr lang="pl-PL" sz="1400" b="1" i="1" dirty="0" smtClean="0">
                <a:latin typeface="Calibri" panose="020F0502020204030204" pitchFamily="34" charset="0"/>
              </a:rPr>
              <a:t>0+000 </a:t>
            </a:r>
            <a:r>
              <a:rPr lang="pl-PL" sz="1400" b="1" i="1" dirty="0">
                <a:latin typeface="Calibri" panose="020F0502020204030204" pitchFamily="34" charset="0"/>
              </a:rPr>
              <a:t>do km 4+200, z wyłączeniem </a:t>
            </a:r>
            <a:endParaRPr lang="pl-PL" sz="1400" b="1" i="1" dirty="0" smtClean="0">
              <a:latin typeface="Calibri" panose="020F0502020204030204" pitchFamily="34" charset="0"/>
            </a:endParaRPr>
          </a:p>
          <a:p>
            <a:r>
              <a:rPr lang="pl-PL" sz="1400" b="1" i="1" dirty="0">
                <a:latin typeface="Calibri" panose="020F0502020204030204" pitchFamily="34" charset="0"/>
              </a:rPr>
              <a:t> </a:t>
            </a:r>
            <a:r>
              <a:rPr lang="pl-PL" sz="1400" b="1" i="1" dirty="0" smtClean="0">
                <a:latin typeface="Calibri" panose="020F0502020204030204" pitchFamily="34" charset="0"/>
              </a:rPr>
              <a:t>        odcinka </a:t>
            </a:r>
            <a:r>
              <a:rPr lang="pl-PL" sz="1400" b="1" i="1" dirty="0">
                <a:latin typeface="Calibri" panose="020F0502020204030204" pitchFamily="34" charset="0"/>
              </a:rPr>
              <a:t>od km 0+800 do km </a:t>
            </a:r>
            <a:r>
              <a:rPr lang="pl-PL" sz="1400" b="1" i="1" dirty="0" smtClean="0">
                <a:latin typeface="Calibri" panose="020F0502020204030204" pitchFamily="34" charset="0"/>
              </a:rPr>
              <a:t>0+900),</a:t>
            </a:r>
            <a:endParaRPr lang="pl-PL" sz="1400" b="1" i="1" dirty="0">
              <a:latin typeface="Calibri" panose="020F0502020204030204" pitchFamily="34" charset="0"/>
            </a:endParaRPr>
          </a:p>
          <a:p>
            <a:pPr marL="342900" indent="-342900">
              <a:buAutoNum type="arabicPeriod" startAt="4"/>
            </a:pPr>
            <a:r>
              <a:rPr lang="pl-PL" sz="1800" b="1" dirty="0" smtClean="0">
                <a:latin typeface="Calibri" panose="020F0502020204030204" pitchFamily="34" charset="0"/>
              </a:rPr>
              <a:t>droga </a:t>
            </a:r>
            <a:r>
              <a:rPr lang="pl-PL" sz="1800" b="1" dirty="0">
                <a:latin typeface="Calibri" panose="020F0502020204030204" pitchFamily="34" charset="0"/>
              </a:rPr>
              <a:t>gminna w ciągu ul. </a:t>
            </a:r>
            <a:endParaRPr lang="pl-PL" sz="1800" b="1" dirty="0" smtClean="0">
              <a:latin typeface="Calibri" panose="020F0502020204030204" pitchFamily="34" charset="0"/>
            </a:endParaRPr>
          </a:p>
          <a:p>
            <a:r>
              <a:rPr lang="pl-PL" sz="1800" b="1" dirty="0">
                <a:latin typeface="Calibri" panose="020F0502020204030204" pitchFamily="34" charset="0"/>
              </a:rPr>
              <a:t> </a:t>
            </a:r>
            <a:r>
              <a:rPr lang="pl-PL" sz="1800" b="1" dirty="0" smtClean="0">
                <a:latin typeface="Calibri" panose="020F0502020204030204" pitchFamily="34" charset="0"/>
              </a:rPr>
              <a:t>     Grunwaldzkiej </a:t>
            </a:r>
            <a:r>
              <a:rPr lang="pl-PL" sz="1800" b="1" dirty="0">
                <a:latin typeface="Calibri" panose="020F0502020204030204" pitchFamily="34" charset="0"/>
              </a:rPr>
              <a:t>od granicy państwa </a:t>
            </a:r>
            <a:endParaRPr lang="pl-PL" sz="1800" b="1" dirty="0" smtClean="0">
              <a:latin typeface="Calibri" panose="020F0502020204030204" pitchFamily="34" charset="0"/>
            </a:endParaRPr>
          </a:p>
          <a:p>
            <a:r>
              <a:rPr lang="pl-PL" sz="1800" b="1" dirty="0">
                <a:latin typeface="Calibri" panose="020F0502020204030204" pitchFamily="34" charset="0"/>
              </a:rPr>
              <a:t> </a:t>
            </a:r>
            <a:r>
              <a:rPr lang="pl-PL" sz="1800" b="1" dirty="0" smtClean="0">
                <a:latin typeface="Calibri" panose="020F0502020204030204" pitchFamily="34" charset="0"/>
              </a:rPr>
              <a:t>     do </a:t>
            </a:r>
            <a:r>
              <a:rPr lang="pl-PL" sz="1800" b="1" dirty="0">
                <a:latin typeface="Calibri" panose="020F0502020204030204" pitchFamily="34" charset="0"/>
              </a:rPr>
              <a:t>początku miejscowości Radków – </a:t>
            </a:r>
            <a:endParaRPr lang="pl-PL" sz="1800" b="1" dirty="0" smtClean="0">
              <a:latin typeface="Calibri" panose="020F0502020204030204" pitchFamily="34" charset="0"/>
            </a:endParaRPr>
          </a:p>
          <a:p>
            <a:r>
              <a:rPr lang="pl-PL" sz="1800" b="1" i="1" dirty="0">
                <a:latin typeface="Calibri" panose="020F0502020204030204" pitchFamily="34" charset="0"/>
              </a:rPr>
              <a:t> </a:t>
            </a:r>
            <a:r>
              <a:rPr lang="pl-PL" sz="1800" b="1" i="1" dirty="0" smtClean="0">
                <a:latin typeface="Calibri" panose="020F0502020204030204" pitchFamily="34" charset="0"/>
              </a:rPr>
              <a:t>      (</a:t>
            </a:r>
            <a:r>
              <a:rPr lang="pl-PL" sz="1400" b="1" i="1" dirty="0" smtClean="0">
                <a:latin typeface="Calibri" panose="020F0502020204030204" pitchFamily="34" charset="0"/>
              </a:rPr>
              <a:t>980 </a:t>
            </a:r>
            <a:r>
              <a:rPr lang="pl-PL" sz="1400" b="1" i="1" dirty="0">
                <a:latin typeface="Calibri" panose="020F0502020204030204" pitchFamily="34" charset="0"/>
              </a:rPr>
              <a:t>m [odcinek modernizowany </a:t>
            </a:r>
            <a:endParaRPr lang="pl-PL" sz="1400" b="1" i="1" dirty="0" smtClean="0">
              <a:latin typeface="Calibri" panose="020F0502020204030204" pitchFamily="34" charset="0"/>
            </a:endParaRPr>
          </a:p>
          <a:p>
            <a:r>
              <a:rPr lang="pl-PL" sz="1400" b="1" i="1" dirty="0">
                <a:latin typeface="Calibri" panose="020F0502020204030204" pitchFamily="34" charset="0"/>
              </a:rPr>
              <a:t> </a:t>
            </a:r>
            <a:r>
              <a:rPr lang="pl-PL" sz="1400" b="1" i="1" dirty="0" smtClean="0">
                <a:latin typeface="Calibri" panose="020F0502020204030204" pitchFamily="34" charset="0"/>
              </a:rPr>
              <a:t>        przez </a:t>
            </a:r>
            <a:r>
              <a:rPr lang="pl-PL" sz="1400" b="1" i="1" dirty="0">
                <a:latin typeface="Calibri" panose="020F0502020204030204" pitchFamily="34" charset="0"/>
              </a:rPr>
              <a:t>Gminę Radków</a:t>
            </a:r>
            <a:r>
              <a:rPr lang="pl-PL" sz="1400" b="1" i="1" dirty="0" smtClean="0">
                <a:latin typeface="Calibri" panose="020F0502020204030204" pitchFamily="34" charset="0"/>
              </a:rPr>
              <a:t>]),</a:t>
            </a:r>
            <a:endParaRPr lang="pl-PL" sz="1400" b="1" i="1" dirty="0">
              <a:latin typeface="Calibri" panose="020F0502020204030204" pitchFamily="34" charset="0"/>
            </a:endParaRPr>
          </a:p>
          <a:p>
            <a:r>
              <a:rPr lang="pl-PL" sz="1800" b="1" dirty="0" smtClean="0">
                <a:latin typeface="Calibri" panose="020F0502020204030204" pitchFamily="34" charset="0"/>
              </a:rPr>
              <a:t>5. po </a:t>
            </a:r>
            <a:r>
              <a:rPr lang="pl-PL" sz="1800" b="1" dirty="0">
                <a:latin typeface="Calibri" panose="020F0502020204030204" pitchFamily="34" charset="0"/>
              </a:rPr>
              <a:t>stronie czeskiej: nr II/302 </a:t>
            </a:r>
            <a:endParaRPr lang="pl-PL" sz="1800" b="1" dirty="0" smtClean="0">
              <a:latin typeface="Calibri" panose="020F0502020204030204" pitchFamily="34" charset="0"/>
            </a:endParaRPr>
          </a:p>
          <a:p>
            <a:r>
              <a:rPr lang="pl-PL" sz="1400" b="1" i="1" dirty="0" smtClean="0">
                <a:latin typeface="Calibri" panose="020F0502020204030204" pitchFamily="34" charset="0"/>
              </a:rPr>
              <a:t>       (od </a:t>
            </a:r>
            <a:r>
              <a:rPr lang="pl-PL" sz="1400" b="1" i="1" dirty="0">
                <a:latin typeface="Calibri" panose="020F0502020204030204" pitchFamily="34" charset="0"/>
              </a:rPr>
              <a:t>km </a:t>
            </a:r>
            <a:r>
              <a:rPr lang="pl-PL" sz="1400" b="1" i="1" dirty="0" smtClean="0">
                <a:latin typeface="Calibri" panose="020F0502020204030204" pitchFamily="34" charset="0"/>
              </a:rPr>
              <a:t> 0+000 </a:t>
            </a:r>
            <a:r>
              <a:rPr lang="pl-PL" sz="1400" b="1" i="1" dirty="0">
                <a:latin typeface="Calibri" panose="020F0502020204030204" pitchFamily="34" charset="0"/>
              </a:rPr>
              <a:t>do km </a:t>
            </a:r>
            <a:r>
              <a:rPr lang="pl-PL" sz="1400" b="1" i="1" dirty="0" smtClean="0">
                <a:latin typeface="Calibri" panose="020F0502020204030204" pitchFamily="34" charset="0"/>
              </a:rPr>
              <a:t>8+191) </a:t>
            </a:r>
            <a:r>
              <a:rPr lang="pl-PL" sz="1800" b="1" i="1" dirty="0">
                <a:latin typeface="Calibri" panose="020F0502020204030204" pitchFamily="34" charset="0"/>
              </a:rPr>
              <a:t>oraz </a:t>
            </a:r>
            <a:endParaRPr lang="pl-PL" sz="1800" b="1" i="1" dirty="0" smtClean="0">
              <a:latin typeface="Calibri" panose="020F0502020204030204" pitchFamily="34" charset="0"/>
            </a:endParaRPr>
          </a:p>
          <a:p>
            <a:r>
              <a:rPr lang="pl-PL" sz="1800" b="1" dirty="0" smtClean="0">
                <a:latin typeface="Calibri" panose="020F0502020204030204" pitchFamily="34" charset="0"/>
              </a:rPr>
              <a:t>6. nr </a:t>
            </a:r>
            <a:r>
              <a:rPr lang="pl-PL" sz="1800" b="1" dirty="0">
                <a:latin typeface="Calibri" panose="020F0502020204030204" pitchFamily="34" charset="0"/>
              </a:rPr>
              <a:t>III/3025 </a:t>
            </a:r>
            <a:r>
              <a:rPr lang="pl-PL" sz="1800" b="1" dirty="0" smtClean="0">
                <a:latin typeface="Calibri" panose="020F0502020204030204" pitchFamily="34" charset="0"/>
              </a:rPr>
              <a:t>(</a:t>
            </a:r>
            <a:r>
              <a:rPr lang="pl-PL" sz="1400" b="1" i="1" dirty="0" smtClean="0">
                <a:latin typeface="Calibri" panose="020F0502020204030204" pitchFamily="34" charset="0"/>
              </a:rPr>
              <a:t>od </a:t>
            </a:r>
            <a:r>
              <a:rPr lang="pl-PL" sz="1400" b="1" i="1" dirty="0">
                <a:latin typeface="Calibri" panose="020F0502020204030204" pitchFamily="34" charset="0"/>
              </a:rPr>
              <a:t>km 0+000 do km 3+687 </a:t>
            </a:r>
            <a:endParaRPr lang="pl-PL" sz="1400" b="1" i="1" dirty="0" smtClean="0">
              <a:latin typeface="Calibri" panose="020F0502020204030204" pitchFamily="34" charset="0"/>
            </a:endParaRPr>
          </a:p>
          <a:p>
            <a:r>
              <a:rPr lang="pl-PL" sz="1400" b="1" i="1" dirty="0">
                <a:latin typeface="Calibri" panose="020F0502020204030204" pitchFamily="34" charset="0"/>
              </a:rPr>
              <a:t> </a:t>
            </a:r>
            <a:r>
              <a:rPr lang="pl-PL" sz="1400" b="1" i="1" dirty="0" smtClean="0">
                <a:latin typeface="Calibri" panose="020F0502020204030204" pitchFamily="34" charset="0"/>
              </a:rPr>
              <a:t>      i </a:t>
            </a:r>
            <a:r>
              <a:rPr lang="pl-PL" sz="1400" b="1" i="1" dirty="0">
                <a:latin typeface="Calibri" panose="020F0502020204030204" pitchFamily="34" charset="0"/>
              </a:rPr>
              <a:t>od km </a:t>
            </a:r>
            <a:r>
              <a:rPr lang="pl-PL" sz="1400" b="1" i="1" dirty="0" smtClean="0">
                <a:latin typeface="Calibri" panose="020F0502020204030204" pitchFamily="34" charset="0"/>
              </a:rPr>
              <a:t>  4+420 </a:t>
            </a:r>
            <a:r>
              <a:rPr lang="pl-PL" sz="1400" b="1" i="1" dirty="0">
                <a:latin typeface="Calibri" panose="020F0502020204030204" pitchFamily="34" charset="0"/>
              </a:rPr>
              <a:t>do km </a:t>
            </a:r>
            <a:r>
              <a:rPr lang="pl-PL" sz="1400" b="1" i="1" dirty="0" smtClean="0">
                <a:latin typeface="Calibri" panose="020F0502020204030204" pitchFamily="34" charset="0"/>
              </a:rPr>
              <a:t>8+537)</a:t>
            </a:r>
          </a:p>
          <a:p>
            <a:endParaRPr lang="pl-PL" sz="1800" b="1" dirty="0">
              <a:latin typeface="Calibri" panose="020F0502020204030204" pitchFamily="34" charset="0"/>
            </a:endParaRPr>
          </a:p>
          <a:p>
            <a:endParaRPr lang="pl-PL" sz="1800" b="1" dirty="0" smtClean="0">
              <a:latin typeface="Calibri" panose="020F0502020204030204" pitchFamily="34" charset="0"/>
            </a:endParaRPr>
          </a:p>
          <a:p>
            <a:endParaRPr lang="pl-PL" sz="1800" b="1" dirty="0" smtClean="0">
              <a:latin typeface="Calibri" panose="020F0502020204030204" pitchFamily="34" charset="0"/>
            </a:endParaRPr>
          </a:p>
          <a:p>
            <a:pPr marL="285750" indent="-285750">
              <a:buFontTx/>
              <a:buChar char="-"/>
            </a:pPr>
            <a:endParaRPr lang="pl-PL" sz="1800" b="1" dirty="0">
              <a:latin typeface="Calibri" panose="020F0502020204030204" pitchFamily="34" charset="0"/>
            </a:endParaRPr>
          </a:p>
        </p:txBody>
      </p:sp>
      <p:pic>
        <p:nvPicPr>
          <p:cNvPr id="16" name="Symbol zastępczy obrazu 15"/>
          <p:cNvPicPr>
            <a:picLocks noGrp="1" noChangeAspect="1"/>
          </p:cNvPicPr>
          <p:nvPr>
            <p:ph type="pic" idx="1"/>
          </p:nvPr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79" t="1340" r="22448" b="2621"/>
          <a:stretch/>
        </p:blipFill>
        <p:spPr>
          <a:xfrm>
            <a:off x="3851920" y="890718"/>
            <a:ext cx="4320480" cy="585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1126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ojekt domyślny">
  <a:themeElements>
    <a:clrScheme name="Projekt domyślny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Projekt domyślny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Projekt domyślny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jekt domyślny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jekt domyślny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jekt domyślny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jekt domyślny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jekt domyślny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jekt domyślny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1667</TotalTime>
  <Words>857</Words>
  <Application>Microsoft Office PowerPoint</Application>
  <PresentationFormat>Pokaz na ekranie (4:3)</PresentationFormat>
  <Paragraphs>213</Paragraphs>
  <Slides>19</Slides>
  <Notes>2</Notes>
  <HiddenSlides>0</HiddenSlides>
  <MMClips>0</MMClips>
  <ScaleCrop>false</ScaleCrop>
  <HeadingPairs>
    <vt:vector size="6" baseType="variant">
      <vt:variant>
        <vt:lpstr>Używane czcionki</vt:lpstr>
      </vt:variant>
      <vt:variant>
        <vt:i4>5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19</vt:i4>
      </vt:variant>
    </vt:vector>
  </HeadingPairs>
  <TitlesOfParts>
    <vt:vector size="25" baseType="lpstr">
      <vt:lpstr>Aharoni</vt:lpstr>
      <vt:lpstr>Arial</vt:lpstr>
      <vt:lpstr>Arial Black</vt:lpstr>
      <vt:lpstr>Calibri</vt:lpstr>
      <vt:lpstr>Times New Roman</vt:lpstr>
      <vt:lpstr>Projekt domyślny</vt:lpstr>
      <vt:lpstr>Transport  na  czesko-polskim pograniczu</vt:lpstr>
      <vt:lpstr> Projekty realizowane w ramach  Programu Interreg V-A CZ– PL  2014 -2020 </vt:lpstr>
      <vt:lpstr>1.  Od zamku Frydlant do zamku Czocha  [nr Projektu: CZ.11.2.45/0.0/0.0/15_002/0000002]  Partnerzy Projektu:   Główny Beneficjent dofinansowania:  Krajská správa silnic Libereckého kraje, příspěvková organizace, </vt:lpstr>
      <vt:lpstr>Budżet Projektu:  Krajská správa silnic Libereckého kraje, příspěvková organizace -  9 782 920,37 EUR,  w tym dofinansowanie z EFRR - 8 315 482,30 EUR  Województwo Dolnośląskie / Dolnośląska Służba Dróg i Kolei we Wrocławiu -  10 000 000,00 EUR,  w tym dofinansowanie z EFRR - 8 500 000,00 EUR   Okres realizacji projektu: 01.04.2016 r. – 30.09.2019 r. (etap rozliczenia końcowego projektu)  </vt:lpstr>
      <vt:lpstr>  Zakres realizacji Projektu  po stronie polskiej -  Przebudowa dróg wojewódzkich </vt:lpstr>
      <vt:lpstr> </vt:lpstr>
      <vt:lpstr>      2. Poprawa dostępności transportowej                                         ziemi broumowskiej            i regionu kłodzko-wałbrzyskiego                [nr Projektu: CZ.11.2.45/0.0/0.0/16_014/0000745]  Partnerzy Projektu:  Główny Beneficjent dofinansowania: Województwo Dolnośląskie/ Dolnośląska Służba Dróg  i Kolei we Wrocławiu    </vt:lpstr>
      <vt:lpstr>Budżet Projektu:  Województwo Dolnośląskie / Dolnośląska Służba Dróg i Kolei we Wrocławiu -  4 708 771,37 EUR  w tym 4 002 771,37  EURz EFRR,   Kraj Kralowohradecki - 6 551 197 EUR  w tym 5 568 517 EUR z EFRR  Gmina Radków - 154 920 EUR  w tym 131 682 EUR z EFRR.   Okres realizacji projektu: 01.01.2017 r. – 31.12.2020 r.   Razem wartość projektu - 11 414 888,37 EUR  wydatków kwalifikowalnych, z czego:  wartość dofinansowania z EFRR - 9 702 654,00 EUR    </vt:lpstr>
      <vt:lpstr>  Zakres realizacji Projektu -   zaplanowano modernizację  6 odcinków dróg regionalnych  i lokalnych po obu stronach granicy</vt:lpstr>
      <vt:lpstr>Całkowita długość przebudowanych lub zmodernizowanych dróg  Województwo Dolnośląskie -  15,083 km, Kraj Kralowohradecki -  15,995 km, Gmina Radków -  0,980 km.  </vt:lpstr>
      <vt:lpstr>      3. Poprawa dostępności do atrakcji  turystycznych w obszarze Masywu Śnieżnika I   [nr projektu CZ.11.2.45/0.0/0.0/16_014/0000774] – projekt zarekomendowany do dofinansowania przez Komitet Monitorujący Programu.   Partnerzy Projektu:  Główny Beneficjent dofinansowania: Kraj Pardubicki  Partner Projektu – Beneficjent:  Województwo Dolnośląskie /  Dolnośląska Służba Dróg i Kolei we Wrocławiu.       </vt:lpstr>
      <vt:lpstr>Budżet Projektu:  Województwo Dolnośląskie / Dolnośląska Służba Dróg i Kolei we Wrocławiu -  3 991 508,25 EUR,  w tym 3 392 782,01 z EFRR,   Kraj Pardubicki - 2 526 717,29 EUR,  w tym 2 147 709,70 z EFRR  Razem wartość projektu - 6 518 225,54 EUR   wydatków kwalifikowalnych, z czego:  wartość dofinansowania z EFRR - 5 540 491,71 EUR  Okres realizacji projektu: 01.01.2018 r. – 31.08.2019 r.      </vt:lpstr>
      <vt:lpstr>           Całkowita długość przebudowanych lub zmodernizowanych dróg  Województwo Dolnośląskie -  11,780 km, Kraj Pardubicki -  5,983 km,  </vt:lpstr>
      <vt:lpstr>Prezentacja programu PowerPoint</vt:lpstr>
      <vt:lpstr>         Inwestycje planowane do realizacji  Budowa turystycznej ścieżki pieszo-rowerowej  na trójstyku granic Polski, Czech i Niemiec  wraz z infrastrukturą towarzyszącą                                               </vt:lpstr>
      <vt:lpstr>   Uwzględniając charakter i znaczenie projektu dla regionu (obszaru pogranicza), zamysł ten jest popierany przez Województwo Dolnośląskie, Kraj Liberecki oraz Powiat Görlitz. Od 2016 roku Liderem Projektu jest Województwo Dolnośląskie – Dolnośląska Służba Dróg i Kolei we Wrocławiu, które podjęło się prowadzenia projektu.               </vt:lpstr>
      <vt:lpstr>Prezentacja programu PowerPoint</vt:lpstr>
      <vt:lpstr>Prezentacja programu PowerPoint</vt:lpstr>
      <vt:lpstr>Prezentacja programu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Największe zadania inwestycyjne  RPO 2014-2020</dc:title>
  <dc:creator>Laura</dc:creator>
  <cp:lastModifiedBy>Natalia Kita</cp:lastModifiedBy>
  <cp:revision>187</cp:revision>
  <cp:lastPrinted>2018-06-19T11:56:03Z</cp:lastPrinted>
  <dcterms:created xsi:type="dcterms:W3CDTF">2018-06-18T11:23:44Z</dcterms:created>
  <dcterms:modified xsi:type="dcterms:W3CDTF">2019-12-03T08:35:03Z</dcterms:modified>
</cp:coreProperties>
</file>